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257" r:id="rId3"/>
    <p:sldId id="261" r:id="rId4"/>
    <p:sldId id="258" r:id="rId5"/>
    <p:sldId id="267" r:id="rId6"/>
    <p:sldId id="268" r:id="rId7"/>
    <p:sldId id="259" r:id="rId8"/>
    <p:sldId id="260" r:id="rId9"/>
    <p:sldId id="265" r:id="rId10"/>
    <p:sldId id="266" r:id="rId11"/>
    <p:sldId id="264" r:id="rId12"/>
    <p:sldId id="262" r:id="rId13"/>
    <p:sldId id="263" r:id="rId14"/>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9" autoAdjust="0"/>
    <p:restoredTop sz="94660"/>
  </p:normalViewPr>
  <p:slideViewPr>
    <p:cSldViewPr snapToGrid="0">
      <p:cViewPr varScale="1">
        <p:scale>
          <a:sx n="82" d="100"/>
          <a:sy n="82" d="100"/>
        </p:scale>
        <p:origin x="485" y="77"/>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BB56BA11-5EED-4132-A885-497E02AF0B81}" type="datetimeFigureOut">
              <a:rPr lang="en-US" smtClean="0"/>
              <a:t>4/21/2022</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D6E52984-8E12-4566-B606-C7178EBDE716}" type="slidenum">
              <a:rPr lang="en-US" smtClean="0"/>
              <a:t>‹#›</a:t>
            </a:fld>
            <a:endParaRPr lang="en-US"/>
          </a:p>
        </p:txBody>
      </p:sp>
    </p:spTree>
    <p:extLst>
      <p:ext uri="{BB962C8B-B14F-4D97-AF65-F5344CB8AC3E}">
        <p14:creationId xmlns:p14="http://schemas.microsoft.com/office/powerpoint/2010/main" val="677273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CBE07-4A79-4FA7-BCB0-0A71B5A1BA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6EF666F-E3FA-420C-832C-FBC7F81630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0A8A7A-2792-4FBC-9BCE-0CED4D83DD64}"/>
              </a:ext>
            </a:extLst>
          </p:cNvPr>
          <p:cNvSpPr>
            <a:spLocks noGrp="1"/>
          </p:cNvSpPr>
          <p:nvPr>
            <p:ph type="dt" sz="half" idx="10"/>
          </p:nvPr>
        </p:nvSpPr>
        <p:spPr/>
        <p:txBody>
          <a:bodyPr/>
          <a:lstStyle/>
          <a:p>
            <a:fld id="{A20BBCAD-AD00-42C8-A068-A41C7982C9F8}" type="datetime1">
              <a:rPr lang="en-US" smtClean="0"/>
              <a:t>4/21/2022</a:t>
            </a:fld>
            <a:endParaRPr lang="en-US"/>
          </a:p>
        </p:txBody>
      </p:sp>
      <p:sp>
        <p:nvSpPr>
          <p:cNvPr id="5" name="Footer Placeholder 4">
            <a:extLst>
              <a:ext uri="{FF2B5EF4-FFF2-40B4-BE49-F238E27FC236}">
                <a16:creationId xmlns:a16="http://schemas.microsoft.com/office/drawing/2014/main" id="{8FE6B3FF-88F5-48BB-841D-48C89F562E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3E424A-B517-4442-B794-BB83245ECCE0}"/>
              </a:ext>
            </a:extLst>
          </p:cNvPr>
          <p:cNvSpPr>
            <a:spLocks noGrp="1"/>
          </p:cNvSpPr>
          <p:nvPr>
            <p:ph type="sldNum" sz="quarter" idx="12"/>
          </p:nvPr>
        </p:nvSpPr>
        <p:spPr/>
        <p:txBody>
          <a:bodyPr/>
          <a:lstStyle/>
          <a:p>
            <a:fld id="{4094505E-58F2-4622-89D4-020445AF5B21}" type="slidenum">
              <a:rPr lang="en-US" smtClean="0"/>
              <a:t>‹#›</a:t>
            </a:fld>
            <a:endParaRPr lang="en-US"/>
          </a:p>
        </p:txBody>
      </p:sp>
    </p:spTree>
    <p:extLst>
      <p:ext uri="{BB962C8B-B14F-4D97-AF65-F5344CB8AC3E}">
        <p14:creationId xmlns:p14="http://schemas.microsoft.com/office/powerpoint/2010/main" val="349683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FF89B-F017-4FC0-8B7A-DC7F5D673B7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7EDBD4-1157-41A2-B5D0-6E99864570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03855C-D5B4-4DEB-BDCC-1FE8A13073C5}"/>
              </a:ext>
            </a:extLst>
          </p:cNvPr>
          <p:cNvSpPr>
            <a:spLocks noGrp="1"/>
          </p:cNvSpPr>
          <p:nvPr>
            <p:ph type="dt" sz="half" idx="10"/>
          </p:nvPr>
        </p:nvSpPr>
        <p:spPr/>
        <p:txBody>
          <a:bodyPr/>
          <a:lstStyle/>
          <a:p>
            <a:fld id="{3FB4CD01-76B3-4943-9D17-3271107ACB72}" type="datetime1">
              <a:rPr lang="en-US" smtClean="0"/>
              <a:t>4/21/2022</a:t>
            </a:fld>
            <a:endParaRPr lang="en-US"/>
          </a:p>
        </p:txBody>
      </p:sp>
      <p:sp>
        <p:nvSpPr>
          <p:cNvPr id="5" name="Footer Placeholder 4">
            <a:extLst>
              <a:ext uri="{FF2B5EF4-FFF2-40B4-BE49-F238E27FC236}">
                <a16:creationId xmlns:a16="http://schemas.microsoft.com/office/drawing/2014/main" id="{E2186684-9EE0-4067-9217-8F184C76F4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A2D503-74A5-4C12-9BAE-58D7FEF24CA5}"/>
              </a:ext>
            </a:extLst>
          </p:cNvPr>
          <p:cNvSpPr>
            <a:spLocks noGrp="1"/>
          </p:cNvSpPr>
          <p:nvPr>
            <p:ph type="sldNum" sz="quarter" idx="12"/>
          </p:nvPr>
        </p:nvSpPr>
        <p:spPr/>
        <p:txBody>
          <a:bodyPr/>
          <a:lstStyle/>
          <a:p>
            <a:fld id="{4094505E-58F2-4622-89D4-020445AF5B21}" type="slidenum">
              <a:rPr lang="en-US" smtClean="0"/>
              <a:t>‹#›</a:t>
            </a:fld>
            <a:endParaRPr lang="en-US"/>
          </a:p>
        </p:txBody>
      </p:sp>
    </p:spTree>
    <p:extLst>
      <p:ext uri="{BB962C8B-B14F-4D97-AF65-F5344CB8AC3E}">
        <p14:creationId xmlns:p14="http://schemas.microsoft.com/office/powerpoint/2010/main" val="4246824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536F5C-F498-47DA-97FA-5F5B652E21D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58807CA-395A-457F-B14E-030DE714B8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53C95D-AFDA-4D47-9085-DAF73F468417}"/>
              </a:ext>
            </a:extLst>
          </p:cNvPr>
          <p:cNvSpPr>
            <a:spLocks noGrp="1"/>
          </p:cNvSpPr>
          <p:nvPr>
            <p:ph type="dt" sz="half" idx="10"/>
          </p:nvPr>
        </p:nvSpPr>
        <p:spPr/>
        <p:txBody>
          <a:bodyPr/>
          <a:lstStyle/>
          <a:p>
            <a:fld id="{73FEA73F-8518-4D1D-AEB3-F809DA54796C}" type="datetime1">
              <a:rPr lang="en-US" smtClean="0"/>
              <a:t>4/21/2022</a:t>
            </a:fld>
            <a:endParaRPr lang="en-US"/>
          </a:p>
        </p:txBody>
      </p:sp>
      <p:sp>
        <p:nvSpPr>
          <p:cNvPr id="5" name="Footer Placeholder 4">
            <a:extLst>
              <a:ext uri="{FF2B5EF4-FFF2-40B4-BE49-F238E27FC236}">
                <a16:creationId xmlns:a16="http://schemas.microsoft.com/office/drawing/2014/main" id="{17DBB36A-51C4-4B9C-82CC-74416ED916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58E0EA-9293-4941-B7EB-5DC4645A6465}"/>
              </a:ext>
            </a:extLst>
          </p:cNvPr>
          <p:cNvSpPr>
            <a:spLocks noGrp="1"/>
          </p:cNvSpPr>
          <p:nvPr>
            <p:ph type="sldNum" sz="quarter" idx="12"/>
          </p:nvPr>
        </p:nvSpPr>
        <p:spPr/>
        <p:txBody>
          <a:bodyPr/>
          <a:lstStyle/>
          <a:p>
            <a:fld id="{4094505E-58F2-4622-89D4-020445AF5B21}" type="slidenum">
              <a:rPr lang="en-US" smtClean="0"/>
              <a:t>‹#›</a:t>
            </a:fld>
            <a:endParaRPr lang="en-US"/>
          </a:p>
        </p:txBody>
      </p:sp>
    </p:spTree>
    <p:extLst>
      <p:ext uri="{BB962C8B-B14F-4D97-AF65-F5344CB8AC3E}">
        <p14:creationId xmlns:p14="http://schemas.microsoft.com/office/powerpoint/2010/main" val="2422876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79893-F624-47A8-8C41-DB77C24805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42B49B-C23E-4613-B9C4-364E8B92C6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A82A45-AAA3-4660-A694-7A20F42EF337}"/>
              </a:ext>
            </a:extLst>
          </p:cNvPr>
          <p:cNvSpPr>
            <a:spLocks noGrp="1"/>
          </p:cNvSpPr>
          <p:nvPr>
            <p:ph type="dt" sz="half" idx="10"/>
          </p:nvPr>
        </p:nvSpPr>
        <p:spPr/>
        <p:txBody>
          <a:bodyPr/>
          <a:lstStyle/>
          <a:p>
            <a:fld id="{91740066-069A-416F-AFC7-86A741A04A9E}" type="datetime1">
              <a:rPr lang="en-US" smtClean="0"/>
              <a:t>4/21/2022</a:t>
            </a:fld>
            <a:endParaRPr lang="en-US"/>
          </a:p>
        </p:txBody>
      </p:sp>
      <p:sp>
        <p:nvSpPr>
          <p:cNvPr id="5" name="Footer Placeholder 4">
            <a:extLst>
              <a:ext uri="{FF2B5EF4-FFF2-40B4-BE49-F238E27FC236}">
                <a16:creationId xmlns:a16="http://schemas.microsoft.com/office/drawing/2014/main" id="{7F4DA55A-3002-4B7C-A16D-7C2A3E89AE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A607C4-C2EA-4CD1-8695-5B753639B6A7}"/>
              </a:ext>
            </a:extLst>
          </p:cNvPr>
          <p:cNvSpPr>
            <a:spLocks noGrp="1"/>
          </p:cNvSpPr>
          <p:nvPr>
            <p:ph type="sldNum" sz="quarter" idx="12"/>
          </p:nvPr>
        </p:nvSpPr>
        <p:spPr/>
        <p:txBody>
          <a:bodyPr/>
          <a:lstStyle/>
          <a:p>
            <a:fld id="{4094505E-58F2-4622-89D4-020445AF5B21}" type="slidenum">
              <a:rPr lang="en-US" smtClean="0"/>
              <a:t>‹#›</a:t>
            </a:fld>
            <a:endParaRPr lang="en-US"/>
          </a:p>
        </p:txBody>
      </p:sp>
    </p:spTree>
    <p:extLst>
      <p:ext uri="{BB962C8B-B14F-4D97-AF65-F5344CB8AC3E}">
        <p14:creationId xmlns:p14="http://schemas.microsoft.com/office/powerpoint/2010/main" val="739711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64BC8-CAE0-4F88-B7CC-E594BF0B00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6F367F-EA3F-400F-8974-1653246C77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1FA7D2-93AE-41FC-B82E-CE67DF9A805D}"/>
              </a:ext>
            </a:extLst>
          </p:cNvPr>
          <p:cNvSpPr>
            <a:spLocks noGrp="1"/>
          </p:cNvSpPr>
          <p:nvPr>
            <p:ph type="dt" sz="half" idx="10"/>
          </p:nvPr>
        </p:nvSpPr>
        <p:spPr/>
        <p:txBody>
          <a:bodyPr/>
          <a:lstStyle/>
          <a:p>
            <a:fld id="{9A94ACCB-5376-4FDE-A50B-BC0C1D30FE99}" type="datetime1">
              <a:rPr lang="en-US" smtClean="0"/>
              <a:t>4/21/2022</a:t>
            </a:fld>
            <a:endParaRPr lang="en-US"/>
          </a:p>
        </p:txBody>
      </p:sp>
      <p:sp>
        <p:nvSpPr>
          <p:cNvPr id="5" name="Footer Placeholder 4">
            <a:extLst>
              <a:ext uri="{FF2B5EF4-FFF2-40B4-BE49-F238E27FC236}">
                <a16:creationId xmlns:a16="http://schemas.microsoft.com/office/drawing/2014/main" id="{DE8EEA9C-944D-436E-9574-35FA7C3982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D056E1-4026-4503-9FB5-DD69E3489853}"/>
              </a:ext>
            </a:extLst>
          </p:cNvPr>
          <p:cNvSpPr>
            <a:spLocks noGrp="1"/>
          </p:cNvSpPr>
          <p:nvPr>
            <p:ph type="sldNum" sz="quarter" idx="12"/>
          </p:nvPr>
        </p:nvSpPr>
        <p:spPr/>
        <p:txBody>
          <a:bodyPr/>
          <a:lstStyle/>
          <a:p>
            <a:fld id="{4094505E-58F2-4622-89D4-020445AF5B21}" type="slidenum">
              <a:rPr lang="en-US" smtClean="0"/>
              <a:t>‹#›</a:t>
            </a:fld>
            <a:endParaRPr lang="en-US"/>
          </a:p>
        </p:txBody>
      </p:sp>
    </p:spTree>
    <p:extLst>
      <p:ext uri="{BB962C8B-B14F-4D97-AF65-F5344CB8AC3E}">
        <p14:creationId xmlns:p14="http://schemas.microsoft.com/office/powerpoint/2010/main" val="2817264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D7C-AAB8-41F2-A5FB-56AA078791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5AA05E-1B23-49C3-AB6E-5D103D2891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9DDD4E-D029-4207-A1B2-D4B6F5A50E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AFBF96D-1729-40BD-B99E-50BC53D1F535}"/>
              </a:ext>
            </a:extLst>
          </p:cNvPr>
          <p:cNvSpPr>
            <a:spLocks noGrp="1"/>
          </p:cNvSpPr>
          <p:nvPr>
            <p:ph type="dt" sz="half" idx="10"/>
          </p:nvPr>
        </p:nvSpPr>
        <p:spPr/>
        <p:txBody>
          <a:bodyPr/>
          <a:lstStyle/>
          <a:p>
            <a:fld id="{34652D35-C517-48AE-86DE-99F73392A181}" type="datetime1">
              <a:rPr lang="en-US" smtClean="0"/>
              <a:t>4/21/2022</a:t>
            </a:fld>
            <a:endParaRPr lang="en-US"/>
          </a:p>
        </p:txBody>
      </p:sp>
      <p:sp>
        <p:nvSpPr>
          <p:cNvPr id="6" name="Footer Placeholder 5">
            <a:extLst>
              <a:ext uri="{FF2B5EF4-FFF2-40B4-BE49-F238E27FC236}">
                <a16:creationId xmlns:a16="http://schemas.microsoft.com/office/drawing/2014/main" id="{7FFBEF16-2EAC-4D71-BBAE-A5E0C816BD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FB386A-5C14-489D-BBD1-D9A8FD5E2739}"/>
              </a:ext>
            </a:extLst>
          </p:cNvPr>
          <p:cNvSpPr>
            <a:spLocks noGrp="1"/>
          </p:cNvSpPr>
          <p:nvPr>
            <p:ph type="sldNum" sz="quarter" idx="12"/>
          </p:nvPr>
        </p:nvSpPr>
        <p:spPr/>
        <p:txBody>
          <a:bodyPr/>
          <a:lstStyle/>
          <a:p>
            <a:fld id="{4094505E-58F2-4622-89D4-020445AF5B21}" type="slidenum">
              <a:rPr lang="en-US" smtClean="0"/>
              <a:t>‹#›</a:t>
            </a:fld>
            <a:endParaRPr lang="en-US"/>
          </a:p>
        </p:txBody>
      </p:sp>
    </p:spTree>
    <p:extLst>
      <p:ext uri="{BB962C8B-B14F-4D97-AF65-F5344CB8AC3E}">
        <p14:creationId xmlns:p14="http://schemas.microsoft.com/office/powerpoint/2010/main" val="2239891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7B78C-7A0B-4ECB-96E9-C3C05F183B2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F8EF41A-EC31-455F-97B8-4528592E7B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24DDA3-6324-483F-8412-F6BEAA96CA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C1A30DD-15C1-4CC0-B73C-E398ACA0E8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8F357C-FC7D-4009-967D-B63370D7B5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FCB4DF-B604-424D-BD21-7CC83D48C798}"/>
              </a:ext>
            </a:extLst>
          </p:cNvPr>
          <p:cNvSpPr>
            <a:spLocks noGrp="1"/>
          </p:cNvSpPr>
          <p:nvPr>
            <p:ph type="dt" sz="half" idx="10"/>
          </p:nvPr>
        </p:nvSpPr>
        <p:spPr/>
        <p:txBody>
          <a:bodyPr/>
          <a:lstStyle/>
          <a:p>
            <a:fld id="{2383566B-8DF9-4768-8D28-E05683329F1D}" type="datetime1">
              <a:rPr lang="en-US" smtClean="0"/>
              <a:t>4/21/2022</a:t>
            </a:fld>
            <a:endParaRPr lang="en-US"/>
          </a:p>
        </p:txBody>
      </p:sp>
      <p:sp>
        <p:nvSpPr>
          <p:cNvPr id="8" name="Footer Placeholder 7">
            <a:extLst>
              <a:ext uri="{FF2B5EF4-FFF2-40B4-BE49-F238E27FC236}">
                <a16:creationId xmlns:a16="http://schemas.microsoft.com/office/drawing/2014/main" id="{C3ED75D2-B6F6-45A6-B338-B2DC23C91C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796BFE-1B5E-4B0A-88B7-9163C36E213F}"/>
              </a:ext>
            </a:extLst>
          </p:cNvPr>
          <p:cNvSpPr>
            <a:spLocks noGrp="1"/>
          </p:cNvSpPr>
          <p:nvPr>
            <p:ph type="sldNum" sz="quarter" idx="12"/>
          </p:nvPr>
        </p:nvSpPr>
        <p:spPr/>
        <p:txBody>
          <a:bodyPr/>
          <a:lstStyle/>
          <a:p>
            <a:fld id="{4094505E-58F2-4622-89D4-020445AF5B21}" type="slidenum">
              <a:rPr lang="en-US" smtClean="0"/>
              <a:t>‹#›</a:t>
            </a:fld>
            <a:endParaRPr lang="en-US"/>
          </a:p>
        </p:txBody>
      </p:sp>
    </p:spTree>
    <p:extLst>
      <p:ext uri="{BB962C8B-B14F-4D97-AF65-F5344CB8AC3E}">
        <p14:creationId xmlns:p14="http://schemas.microsoft.com/office/powerpoint/2010/main" val="2510728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D8B5D-1EDE-4645-9798-4FA3F491BB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581F6F-D2B0-47A8-A423-63CF772FC136}"/>
              </a:ext>
            </a:extLst>
          </p:cNvPr>
          <p:cNvSpPr>
            <a:spLocks noGrp="1"/>
          </p:cNvSpPr>
          <p:nvPr>
            <p:ph type="dt" sz="half" idx="10"/>
          </p:nvPr>
        </p:nvSpPr>
        <p:spPr/>
        <p:txBody>
          <a:bodyPr/>
          <a:lstStyle/>
          <a:p>
            <a:fld id="{C5E8B24F-BD5C-4A50-AF61-DE63E8115706}" type="datetime1">
              <a:rPr lang="en-US" smtClean="0"/>
              <a:t>4/21/2022</a:t>
            </a:fld>
            <a:endParaRPr lang="en-US"/>
          </a:p>
        </p:txBody>
      </p:sp>
      <p:sp>
        <p:nvSpPr>
          <p:cNvPr id="4" name="Footer Placeholder 3">
            <a:extLst>
              <a:ext uri="{FF2B5EF4-FFF2-40B4-BE49-F238E27FC236}">
                <a16:creationId xmlns:a16="http://schemas.microsoft.com/office/drawing/2014/main" id="{3582F041-E45B-4E36-A0B5-F29771B237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825CC5-88BD-40D0-BFCE-5F7E3D074056}"/>
              </a:ext>
            </a:extLst>
          </p:cNvPr>
          <p:cNvSpPr>
            <a:spLocks noGrp="1"/>
          </p:cNvSpPr>
          <p:nvPr>
            <p:ph type="sldNum" sz="quarter" idx="12"/>
          </p:nvPr>
        </p:nvSpPr>
        <p:spPr/>
        <p:txBody>
          <a:bodyPr/>
          <a:lstStyle/>
          <a:p>
            <a:fld id="{4094505E-58F2-4622-89D4-020445AF5B21}" type="slidenum">
              <a:rPr lang="en-US" smtClean="0"/>
              <a:t>‹#›</a:t>
            </a:fld>
            <a:endParaRPr lang="en-US"/>
          </a:p>
        </p:txBody>
      </p:sp>
    </p:spTree>
    <p:extLst>
      <p:ext uri="{BB962C8B-B14F-4D97-AF65-F5344CB8AC3E}">
        <p14:creationId xmlns:p14="http://schemas.microsoft.com/office/powerpoint/2010/main" val="142004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20D651-EC2D-40BF-8AA7-933B3A2A4AAA}"/>
              </a:ext>
            </a:extLst>
          </p:cNvPr>
          <p:cNvSpPr>
            <a:spLocks noGrp="1"/>
          </p:cNvSpPr>
          <p:nvPr>
            <p:ph type="dt" sz="half" idx="10"/>
          </p:nvPr>
        </p:nvSpPr>
        <p:spPr/>
        <p:txBody>
          <a:bodyPr/>
          <a:lstStyle/>
          <a:p>
            <a:fld id="{0F81847B-303E-4813-BF36-53B863230BD0}" type="datetime1">
              <a:rPr lang="en-US" smtClean="0"/>
              <a:t>4/21/2022</a:t>
            </a:fld>
            <a:endParaRPr lang="en-US"/>
          </a:p>
        </p:txBody>
      </p:sp>
      <p:sp>
        <p:nvSpPr>
          <p:cNvPr id="3" name="Footer Placeholder 2">
            <a:extLst>
              <a:ext uri="{FF2B5EF4-FFF2-40B4-BE49-F238E27FC236}">
                <a16:creationId xmlns:a16="http://schemas.microsoft.com/office/drawing/2014/main" id="{D46D93E1-D531-4BF9-BBE5-CAC4EDE1B6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62F5B9-8412-44EE-833C-E37DC3118454}"/>
              </a:ext>
            </a:extLst>
          </p:cNvPr>
          <p:cNvSpPr>
            <a:spLocks noGrp="1"/>
          </p:cNvSpPr>
          <p:nvPr>
            <p:ph type="sldNum" sz="quarter" idx="12"/>
          </p:nvPr>
        </p:nvSpPr>
        <p:spPr/>
        <p:txBody>
          <a:bodyPr/>
          <a:lstStyle/>
          <a:p>
            <a:fld id="{4094505E-58F2-4622-89D4-020445AF5B21}" type="slidenum">
              <a:rPr lang="en-US" smtClean="0"/>
              <a:t>‹#›</a:t>
            </a:fld>
            <a:endParaRPr lang="en-US"/>
          </a:p>
        </p:txBody>
      </p:sp>
    </p:spTree>
    <p:extLst>
      <p:ext uri="{BB962C8B-B14F-4D97-AF65-F5344CB8AC3E}">
        <p14:creationId xmlns:p14="http://schemas.microsoft.com/office/powerpoint/2010/main" val="1318764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B6A8C-AF36-4D2F-BCBC-D6A4128342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6C5CCE-A0C9-48B7-B253-41613E6995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F1BE504-8B87-4FC9-B6B3-C76FB8EB9C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F3BEAC-61FE-4BCE-9177-3DD293962D80}"/>
              </a:ext>
            </a:extLst>
          </p:cNvPr>
          <p:cNvSpPr>
            <a:spLocks noGrp="1"/>
          </p:cNvSpPr>
          <p:nvPr>
            <p:ph type="dt" sz="half" idx="10"/>
          </p:nvPr>
        </p:nvSpPr>
        <p:spPr/>
        <p:txBody>
          <a:bodyPr/>
          <a:lstStyle/>
          <a:p>
            <a:fld id="{47C0FB6F-98CB-4417-8C81-A1A9ECB7693C}" type="datetime1">
              <a:rPr lang="en-US" smtClean="0"/>
              <a:t>4/21/2022</a:t>
            </a:fld>
            <a:endParaRPr lang="en-US"/>
          </a:p>
        </p:txBody>
      </p:sp>
      <p:sp>
        <p:nvSpPr>
          <p:cNvPr id="6" name="Footer Placeholder 5">
            <a:extLst>
              <a:ext uri="{FF2B5EF4-FFF2-40B4-BE49-F238E27FC236}">
                <a16:creationId xmlns:a16="http://schemas.microsoft.com/office/drawing/2014/main" id="{8B5AD648-2098-46D7-8EDC-535D3C7326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F6CAFE-C57A-4FAB-9113-8B9364B98516}"/>
              </a:ext>
            </a:extLst>
          </p:cNvPr>
          <p:cNvSpPr>
            <a:spLocks noGrp="1"/>
          </p:cNvSpPr>
          <p:nvPr>
            <p:ph type="sldNum" sz="quarter" idx="12"/>
          </p:nvPr>
        </p:nvSpPr>
        <p:spPr/>
        <p:txBody>
          <a:bodyPr/>
          <a:lstStyle/>
          <a:p>
            <a:fld id="{4094505E-58F2-4622-89D4-020445AF5B21}" type="slidenum">
              <a:rPr lang="en-US" smtClean="0"/>
              <a:t>‹#›</a:t>
            </a:fld>
            <a:endParaRPr lang="en-US"/>
          </a:p>
        </p:txBody>
      </p:sp>
    </p:spTree>
    <p:extLst>
      <p:ext uri="{BB962C8B-B14F-4D97-AF65-F5344CB8AC3E}">
        <p14:creationId xmlns:p14="http://schemas.microsoft.com/office/powerpoint/2010/main" val="3326362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E5D61-A4BF-4AE8-840D-123C002F42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B8A536A-2108-43DE-B44F-2DFA024991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859FA2-D0F2-4613-B0FB-3676BAFD16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30B48B-9F4F-4D0D-A222-7780A2D3E13B}"/>
              </a:ext>
            </a:extLst>
          </p:cNvPr>
          <p:cNvSpPr>
            <a:spLocks noGrp="1"/>
          </p:cNvSpPr>
          <p:nvPr>
            <p:ph type="dt" sz="half" idx="10"/>
          </p:nvPr>
        </p:nvSpPr>
        <p:spPr/>
        <p:txBody>
          <a:bodyPr/>
          <a:lstStyle/>
          <a:p>
            <a:fld id="{38EFD008-9F63-4B49-B42D-FF8F60DEC181}" type="datetime1">
              <a:rPr lang="en-US" smtClean="0"/>
              <a:t>4/21/2022</a:t>
            </a:fld>
            <a:endParaRPr lang="en-US"/>
          </a:p>
        </p:txBody>
      </p:sp>
      <p:sp>
        <p:nvSpPr>
          <p:cNvPr id="6" name="Footer Placeholder 5">
            <a:extLst>
              <a:ext uri="{FF2B5EF4-FFF2-40B4-BE49-F238E27FC236}">
                <a16:creationId xmlns:a16="http://schemas.microsoft.com/office/drawing/2014/main" id="{90F8E442-4B32-4227-AA2F-77EC57515E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2012C2-9586-45B4-B9EF-A758962DD4B7}"/>
              </a:ext>
            </a:extLst>
          </p:cNvPr>
          <p:cNvSpPr>
            <a:spLocks noGrp="1"/>
          </p:cNvSpPr>
          <p:nvPr>
            <p:ph type="sldNum" sz="quarter" idx="12"/>
          </p:nvPr>
        </p:nvSpPr>
        <p:spPr/>
        <p:txBody>
          <a:bodyPr/>
          <a:lstStyle/>
          <a:p>
            <a:fld id="{4094505E-58F2-4622-89D4-020445AF5B21}" type="slidenum">
              <a:rPr lang="en-US" smtClean="0"/>
              <a:t>‹#›</a:t>
            </a:fld>
            <a:endParaRPr lang="en-US"/>
          </a:p>
        </p:txBody>
      </p:sp>
    </p:spTree>
    <p:extLst>
      <p:ext uri="{BB962C8B-B14F-4D97-AF65-F5344CB8AC3E}">
        <p14:creationId xmlns:p14="http://schemas.microsoft.com/office/powerpoint/2010/main" val="2759521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83ABA0-176C-4F3F-AC6A-27BC7F16BB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D8065E-1648-443C-A3B8-9BC88B2576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386220-8C13-40EA-A0A2-EA1B8D72C8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B47CD9-F29C-4650-9BFF-0CAAF1848DB4}" type="datetime1">
              <a:rPr lang="en-US" smtClean="0"/>
              <a:t>4/21/2022</a:t>
            </a:fld>
            <a:endParaRPr lang="en-US"/>
          </a:p>
        </p:txBody>
      </p:sp>
      <p:sp>
        <p:nvSpPr>
          <p:cNvPr id="5" name="Footer Placeholder 4">
            <a:extLst>
              <a:ext uri="{FF2B5EF4-FFF2-40B4-BE49-F238E27FC236}">
                <a16:creationId xmlns:a16="http://schemas.microsoft.com/office/drawing/2014/main" id="{9DA2233D-4977-489C-BEFD-6BCBEE084C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1CBFBA0-BB25-47F8-AB87-9F8F681651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94505E-58F2-4622-89D4-020445AF5B21}" type="slidenum">
              <a:rPr lang="en-US" smtClean="0"/>
              <a:t>‹#›</a:t>
            </a:fld>
            <a:endParaRPr lang="en-US"/>
          </a:p>
        </p:txBody>
      </p:sp>
    </p:spTree>
    <p:extLst>
      <p:ext uri="{BB962C8B-B14F-4D97-AF65-F5344CB8AC3E}">
        <p14:creationId xmlns:p14="http://schemas.microsoft.com/office/powerpoint/2010/main" val="2152660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s://edwards-moore-family.net/testbrown/documents/fhgordon_smith_co_1830.jpg" TargetMode="External"/><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hyperlink" Target="https://edwards-moore-family.net/testbrown/documents/fhgordon_1860.pn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hyperlink" Target="https://edwards-moore-family.net/testbrown/documents/ThruLines_for%20John%20Joseph%20Gordon.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0.emf"/></Relationships>
</file>

<file path=ppt/slides/_rels/slide1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hyperlink" Target="https://www.newspapers.com/clip/18851432/obituary-of-fh-gord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edwards-moore-family.net/testbrown/fan.php?personID=I1&amp;tree=0001&amp;parentset=0&amp;generations=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dwards-moore-family.net/testbrown/documents/ThruLines_for%20John%20Joseph%20Gordon.pdf" TargetMode="External"/><Relationship Id="rId2" Type="http://schemas.openxmlformats.org/officeDocument/2006/relationships/hyperlink" Target="https://edwards-moore-family.net/testbrown/photos/april2022_inquery.jpg" TargetMode="External"/><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image" Target="../media/image2.jpg"/><Relationship Id="rId4" Type="http://schemas.openxmlformats.org/officeDocument/2006/relationships/hyperlink" Target="https://edwards-moore-family.net/testbrown/documents/ThruLines%ae%20for%20Thomas%20Haynes.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www.genealogy.com/ftm/s/h/e/Kenneth-Shelton-VA/FILE/0010page.html" TargetMode="Externa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hyperlink" Target="https://edwards-moore-family.net/testbrown/showmedia.php?mediaID=11608"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dwards-moore-family.net/testbrown/photos/william_johnson_moore_death_certificate.jpg" TargetMode="External"/><Relationship Id="rId2" Type="http://schemas.openxmlformats.org/officeDocument/2006/relationships/hyperlink" Target="https://edwards-moore-family.net/testbrown/documents/cole_brown_history_by_wjmoore_1986.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dwards-moore-family.net/testbrown/showmedia.php?mediaID=4967" TargetMode="External"/><Relationship Id="rId2" Type="http://schemas.openxmlformats.org/officeDocument/2006/relationships/hyperlink" Target="https://edwards-moore-family.net/testbrown/showmedia.php?mediaID=5279"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s://edwards-moore-family.net/testbrown/showmedia.php?mediaID=5177&amp;medialinkID=573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dwards-moore-family.net/testbrown/census_img/gilbert_gordon_1870_census.jpg" TargetMode="External"/><Relationship Id="rId2" Type="http://schemas.openxmlformats.org/officeDocument/2006/relationships/hyperlink" Target="https://edwards-moore-family.net/testbrown/census_img/census_1880_gilbert_gordon.jpg" TargetMode="External"/><Relationship Id="rId1" Type="http://schemas.openxmlformats.org/officeDocument/2006/relationships/slideLayout" Target="../slideLayouts/slideLayout2.xml"/><Relationship Id="rId4" Type="http://schemas.openxmlformats.org/officeDocument/2006/relationships/hyperlink" Target="https://edwards-moore-family.net/testbrown/documents/outrage_results.pdf"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drive.google.com/file/d/1WjZU271jeKBS6-I_gcvL_CUQmc8ZIIum/view?usp=sharing" TargetMode="External"/><Relationship Id="rId3" Type="http://schemas.openxmlformats.org/officeDocument/2006/relationships/hyperlink" Target="https://drive.google.com/file/d/1TVUQ2dkehyHHKXEO4Uqc3Hiwd7w-ZIIg/view?usp=sharing" TargetMode="External"/><Relationship Id="rId7" Type="http://schemas.openxmlformats.org/officeDocument/2006/relationships/hyperlink" Target="https://drive.google.com/file/d/1vPsKd1gsRD9Oxzte5XKOLbNxqx9GIpQ9/view?usp=sharing" TargetMode="External"/><Relationship Id="rId2" Type="http://schemas.openxmlformats.org/officeDocument/2006/relationships/hyperlink" Target="https://www.iaagg.org/" TargetMode="External"/><Relationship Id="rId1" Type="http://schemas.openxmlformats.org/officeDocument/2006/relationships/slideLayout" Target="../slideLayouts/slideLayout2.xml"/><Relationship Id="rId6" Type="http://schemas.openxmlformats.org/officeDocument/2006/relationships/hyperlink" Target="https://drive.google.com/file/d/1WN41t8q5I-ugd_p3D8dOn8nbF2SUI6Ar/view?usp=sharing" TargetMode="External"/><Relationship Id="rId5" Type="http://schemas.openxmlformats.org/officeDocument/2006/relationships/hyperlink" Target="https://drive.google.com/file/d/1iBhhzoofBZN-954vFI0KyX9u5eazpmcq/view?usp=sharing" TargetMode="External"/><Relationship Id="rId10" Type="http://schemas.openxmlformats.org/officeDocument/2006/relationships/hyperlink" Target="https://edwards-moore-family.net/testbrown/Multimedia/zoom_0824_2.mp4" TargetMode="External"/><Relationship Id="rId4" Type="http://schemas.openxmlformats.org/officeDocument/2006/relationships/hyperlink" Target="https://drive.google.com/file/d/1zgFgyMO_WXhmOlKWX2ChP-ziXEUdSRH2/view?usp=sharing" TargetMode="External"/><Relationship Id="rId9" Type="http://schemas.openxmlformats.org/officeDocument/2006/relationships/hyperlink" Target="https://drive.google.com/file/d/1FUH6XZoFjaoUREVIjWErEDmPRPlxLvhL/view?usp=shar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F412F-6EED-4D16-AF0A-B0E2D058E1F1}"/>
              </a:ext>
            </a:extLst>
          </p:cNvPr>
          <p:cNvSpPr>
            <a:spLocks noGrp="1"/>
          </p:cNvSpPr>
          <p:nvPr>
            <p:ph type="ctrTitle"/>
          </p:nvPr>
        </p:nvSpPr>
        <p:spPr/>
        <p:txBody>
          <a:bodyPr/>
          <a:lstStyle/>
          <a:p>
            <a:r>
              <a:rPr lang="en-US" dirty="0"/>
              <a:t>An attempt to validate a possible slaveholder?</a:t>
            </a:r>
          </a:p>
        </p:txBody>
      </p:sp>
      <p:sp>
        <p:nvSpPr>
          <p:cNvPr id="3" name="Subtitle 2">
            <a:extLst>
              <a:ext uri="{FF2B5EF4-FFF2-40B4-BE49-F238E27FC236}">
                <a16:creationId xmlns:a16="http://schemas.microsoft.com/office/drawing/2014/main" id="{ABC8A34E-4A0C-4963-8D07-3A62399476B5}"/>
              </a:ext>
            </a:extLst>
          </p:cNvPr>
          <p:cNvSpPr>
            <a:spLocks noGrp="1"/>
          </p:cNvSpPr>
          <p:nvPr>
            <p:ph type="subTitle" idx="1"/>
          </p:nvPr>
        </p:nvSpPr>
        <p:spPr/>
        <p:txBody>
          <a:bodyPr/>
          <a:lstStyle/>
          <a:p>
            <a:r>
              <a:rPr lang="en-US" dirty="0"/>
              <a:t>As documented by John Moore</a:t>
            </a:r>
          </a:p>
          <a:p>
            <a:r>
              <a:rPr lang="en-US" dirty="0"/>
              <a:t>April 21, 2022</a:t>
            </a:r>
          </a:p>
        </p:txBody>
      </p:sp>
    </p:spTree>
    <p:extLst>
      <p:ext uri="{BB962C8B-B14F-4D97-AF65-F5344CB8AC3E}">
        <p14:creationId xmlns:p14="http://schemas.microsoft.com/office/powerpoint/2010/main" val="2713896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E84B3-BCCB-4620-BCCE-A9D0F6001538}"/>
              </a:ext>
            </a:extLst>
          </p:cNvPr>
          <p:cNvSpPr>
            <a:spLocks noGrp="1"/>
          </p:cNvSpPr>
          <p:nvPr>
            <p:ph type="title"/>
          </p:nvPr>
        </p:nvSpPr>
        <p:spPr/>
        <p:txBody>
          <a:bodyPr>
            <a:normAutofit/>
          </a:bodyPr>
          <a:lstStyle/>
          <a:p>
            <a:r>
              <a:rPr lang="en-US" dirty="0"/>
              <a:t>I will continue to search for documents</a:t>
            </a:r>
          </a:p>
        </p:txBody>
      </p:sp>
      <p:pic>
        <p:nvPicPr>
          <p:cNvPr id="6" name="Content Placeholder 5" descr="A picture containing text&#10;&#10;Description automatically generated">
            <a:hlinkClick r:id="rId2"/>
            <a:extLst>
              <a:ext uri="{FF2B5EF4-FFF2-40B4-BE49-F238E27FC236}">
                <a16:creationId xmlns:a16="http://schemas.microsoft.com/office/drawing/2014/main" id="{7EC2F8CD-8A45-45F7-854E-204F98A159E4}"/>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8200" y="2418187"/>
            <a:ext cx="4035425" cy="3661513"/>
          </a:xfrm>
        </p:spPr>
      </p:pic>
      <p:pic>
        <p:nvPicPr>
          <p:cNvPr id="9" name="Picture 8" descr="A picture containing table&#10;&#10;Description automatically generated">
            <a:hlinkClick r:id="rId4"/>
            <a:extLst>
              <a:ext uri="{FF2B5EF4-FFF2-40B4-BE49-F238E27FC236}">
                <a16:creationId xmlns:a16="http://schemas.microsoft.com/office/drawing/2014/main" id="{B2AA999E-B4EE-4643-BC12-D1C1388174D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06529" y="2418187"/>
            <a:ext cx="5887191" cy="3580679"/>
          </a:xfrm>
          <a:prstGeom prst="rect">
            <a:avLst/>
          </a:prstGeom>
        </p:spPr>
      </p:pic>
      <p:sp>
        <p:nvSpPr>
          <p:cNvPr id="3" name="Slide Number Placeholder 2">
            <a:extLst>
              <a:ext uri="{FF2B5EF4-FFF2-40B4-BE49-F238E27FC236}">
                <a16:creationId xmlns:a16="http://schemas.microsoft.com/office/drawing/2014/main" id="{E608A539-87DA-4B44-BF46-C1B35E92350D}"/>
              </a:ext>
            </a:extLst>
          </p:cNvPr>
          <p:cNvSpPr>
            <a:spLocks noGrp="1"/>
          </p:cNvSpPr>
          <p:nvPr>
            <p:ph type="sldNum" sz="quarter" idx="12"/>
          </p:nvPr>
        </p:nvSpPr>
        <p:spPr/>
        <p:txBody>
          <a:bodyPr/>
          <a:lstStyle/>
          <a:p>
            <a:fld id="{4094505E-58F2-4622-89D4-020445AF5B21}" type="slidenum">
              <a:rPr lang="en-US" smtClean="0"/>
              <a:t>10</a:t>
            </a:fld>
            <a:endParaRPr lang="en-US"/>
          </a:p>
        </p:txBody>
      </p:sp>
    </p:spTree>
    <p:extLst>
      <p:ext uri="{BB962C8B-B14F-4D97-AF65-F5344CB8AC3E}">
        <p14:creationId xmlns:p14="http://schemas.microsoft.com/office/powerpoint/2010/main" val="3873100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320B2-F4CB-4AF3-9412-575D4361516D}"/>
              </a:ext>
            </a:extLst>
          </p:cNvPr>
          <p:cNvSpPr>
            <a:spLocks noGrp="1"/>
          </p:cNvSpPr>
          <p:nvPr>
            <p:ph type="title"/>
          </p:nvPr>
        </p:nvSpPr>
        <p:spPr/>
        <p:txBody>
          <a:bodyPr/>
          <a:lstStyle/>
          <a:p>
            <a:r>
              <a:rPr lang="en-US" dirty="0"/>
              <a:t>John Joseph Gordon Connection?</a:t>
            </a:r>
          </a:p>
        </p:txBody>
      </p:sp>
      <p:pic>
        <p:nvPicPr>
          <p:cNvPr id="5" name="Content Placeholder 4" descr="Graphical user interface, text, application, email&#10;&#10;Description automatically generated">
            <a:hlinkClick r:id="rId2"/>
            <a:extLst>
              <a:ext uri="{FF2B5EF4-FFF2-40B4-BE49-F238E27FC236}">
                <a16:creationId xmlns:a16="http://schemas.microsoft.com/office/drawing/2014/main" id="{2C29DBD6-FE7C-435C-B96D-4BA813F3FA3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96190" y="1825625"/>
            <a:ext cx="4399619" cy="4351338"/>
          </a:xfrm>
        </p:spPr>
      </p:pic>
      <p:sp>
        <p:nvSpPr>
          <p:cNvPr id="7" name="Slide Number Placeholder 6">
            <a:extLst>
              <a:ext uri="{FF2B5EF4-FFF2-40B4-BE49-F238E27FC236}">
                <a16:creationId xmlns:a16="http://schemas.microsoft.com/office/drawing/2014/main" id="{D2DD7A87-D279-4F28-9106-92136913998F}"/>
              </a:ext>
            </a:extLst>
          </p:cNvPr>
          <p:cNvSpPr>
            <a:spLocks noGrp="1"/>
          </p:cNvSpPr>
          <p:nvPr>
            <p:ph type="sldNum" sz="quarter" idx="12"/>
          </p:nvPr>
        </p:nvSpPr>
        <p:spPr/>
        <p:txBody>
          <a:bodyPr/>
          <a:lstStyle/>
          <a:p>
            <a:fld id="{4094505E-58F2-4622-89D4-020445AF5B21}" type="slidenum">
              <a:rPr lang="en-US" smtClean="0"/>
              <a:t>11</a:t>
            </a:fld>
            <a:endParaRPr lang="en-US"/>
          </a:p>
        </p:txBody>
      </p:sp>
    </p:spTree>
    <p:extLst>
      <p:ext uri="{BB962C8B-B14F-4D97-AF65-F5344CB8AC3E}">
        <p14:creationId xmlns:p14="http://schemas.microsoft.com/office/powerpoint/2010/main" val="3847561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5C3C0-6330-4836-AB54-8B841A317BCD}"/>
              </a:ext>
            </a:extLst>
          </p:cNvPr>
          <p:cNvSpPr>
            <a:spLocks noGrp="1"/>
          </p:cNvSpPr>
          <p:nvPr>
            <p:ph type="title"/>
          </p:nvPr>
        </p:nvSpPr>
        <p:spPr/>
        <p:txBody>
          <a:bodyPr/>
          <a:lstStyle/>
          <a:p>
            <a:r>
              <a:rPr lang="en-US" dirty="0"/>
              <a:t>Quite a bit of work to do…</a:t>
            </a:r>
          </a:p>
        </p:txBody>
      </p:sp>
      <p:graphicFrame>
        <p:nvGraphicFramePr>
          <p:cNvPr id="4" name="Content Placeholder 3">
            <a:extLst>
              <a:ext uri="{FF2B5EF4-FFF2-40B4-BE49-F238E27FC236}">
                <a16:creationId xmlns:a16="http://schemas.microsoft.com/office/drawing/2014/main" id="{D28A89D1-9E2F-4906-A78F-673BE670BCEF}"/>
              </a:ext>
            </a:extLst>
          </p:cNvPr>
          <p:cNvGraphicFramePr>
            <a:graphicFrameLocks noGrp="1" noChangeAspect="1"/>
          </p:cNvGraphicFramePr>
          <p:nvPr>
            <p:ph idx="1"/>
            <p:extLst>
              <p:ext uri="{D42A27DB-BD31-4B8C-83A1-F6EECF244321}">
                <p14:modId xmlns:p14="http://schemas.microsoft.com/office/powerpoint/2010/main" val="4094137514"/>
              </p:ext>
            </p:extLst>
          </p:nvPr>
        </p:nvGraphicFramePr>
        <p:xfrm>
          <a:off x="4413250" y="1266092"/>
          <a:ext cx="3890406" cy="5591907"/>
        </p:xfrm>
        <a:graphic>
          <a:graphicData uri="http://schemas.openxmlformats.org/presentationml/2006/ole">
            <mc:AlternateContent xmlns:mc="http://schemas.openxmlformats.org/markup-compatibility/2006">
              <mc:Choice xmlns:v="urn:schemas-microsoft-com:vml" Requires="v">
                <p:oleObj spid="_x0000_s1039" name="Acrobat Document" r:id="rId3" imgW="4663440" imgH="6034757" progId="Acrobat.Document.DC">
                  <p:embed/>
                </p:oleObj>
              </mc:Choice>
              <mc:Fallback>
                <p:oleObj name="Acrobat Document" r:id="rId3" imgW="4663440" imgH="6034757" progId="Acrobat.Document.DC">
                  <p:embed/>
                  <p:pic>
                    <p:nvPicPr>
                      <p:cNvPr id="0" name=""/>
                      <p:cNvPicPr/>
                      <p:nvPr/>
                    </p:nvPicPr>
                    <p:blipFill>
                      <a:blip r:embed="rId4"/>
                      <a:stretch>
                        <a:fillRect/>
                      </a:stretch>
                    </p:blipFill>
                    <p:spPr>
                      <a:xfrm>
                        <a:off x="4413250" y="1266092"/>
                        <a:ext cx="3890406" cy="5591907"/>
                      </a:xfrm>
                      <a:prstGeom prst="rect">
                        <a:avLst/>
                      </a:prstGeom>
                    </p:spPr>
                  </p:pic>
                </p:oleObj>
              </mc:Fallback>
            </mc:AlternateContent>
          </a:graphicData>
        </a:graphic>
      </p:graphicFrame>
      <p:sp>
        <p:nvSpPr>
          <p:cNvPr id="3" name="Slide Number Placeholder 2">
            <a:extLst>
              <a:ext uri="{FF2B5EF4-FFF2-40B4-BE49-F238E27FC236}">
                <a16:creationId xmlns:a16="http://schemas.microsoft.com/office/drawing/2014/main" id="{F374E237-C496-4C86-AF5B-36FECACB206C}"/>
              </a:ext>
            </a:extLst>
          </p:cNvPr>
          <p:cNvSpPr>
            <a:spLocks noGrp="1"/>
          </p:cNvSpPr>
          <p:nvPr>
            <p:ph type="sldNum" sz="quarter" idx="12"/>
          </p:nvPr>
        </p:nvSpPr>
        <p:spPr/>
        <p:txBody>
          <a:bodyPr/>
          <a:lstStyle/>
          <a:p>
            <a:fld id="{4094505E-58F2-4622-89D4-020445AF5B21}" type="slidenum">
              <a:rPr lang="en-US" smtClean="0"/>
              <a:t>12</a:t>
            </a:fld>
            <a:endParaRPr lang="en-US"/>
          </a:p>
        </p:txBody>
      </p:sp>
    </p:spTree>
    <p:extLst>
      <p:ext uri="{BB962C8B-B14F-4D97-AF65-F5344CB8AC3E}">
        <p14:creationId xmlns:p14="http://schemas.microsoft.com/office/powerpoint/2010/main" val="3076018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A1D28-6BCB-442E-8757-A90C0EAA09F9}"/>
              </a:ext>
            </a:extLst>
          </p:cNvPr>
          <p:cNvSpPr>
            <a:spLocks noGrp="1"/>
          </p:cNvSpPr>
          <p:nvPr>
            <p:ph type="title"/>
          </p:nvPr>
        </p:nvSpPr>
        <p:spPr/>
        <p:txBody>
          <a:bodyPr/>
          <a:lstStyle/>
          <a:p>
            <a:r>
              <a:rPr lang="en-US" dirty="0"/>
              <a:t>More research is needed…</a:t>
            </a:r>
          </a:p>
        </p:txBody>
      </p:sp>
      <p:pic>
        <p:nvPicPr>
          <p:cNvPr id="5" name="Content Placeholder 4" descr="Graphical user interface, text, application, email&#10;&#10;Description automatically generated">
            <a:hlinkClick r:id="rId2"/>
            <a:extLst>
              <a:ext uri="{FF2B5EF4-FFF2-40B4-BE49-F238E27FC236}">
                <a16:creationId xmlns:a16="http://schemas.microsoft.com/office/drawing/2014/main" id="{0A070B16-C835-4B86-B1A7-45704D95E57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119889" y="1825625"/>
            <a:ext cx="5952221" cy="4351338"/>
          </a:xfrm>
        </p:spPr>
      </p:pic>
      <p:sp>
        <p:nvSpPr>
          <p:cNvPr id="3" name="Slide Number Placeholder 2">
            <a:extLst>
              <a:ext uri="{FF2B5EF4-FFF2-40B4-BE49-F238E27FC236}">
                <a16:creationId xmlns:a16="http://schemas.microsoft.com/office/drawing/2014/main" id="{E3E545A2-8CCD-4FA4-B6B9-9D921FF55C56}"/>
              </a:ext>
            </a:extLst>
          </p:cNvPr>
          <p:cNvSpPr>
            <a:spLocks noGrp="1"/>
          </p:cNvSpPr>
          <p:nvPr>
            <p:ph type="sldNum" sz="quarter" idx="12"/>
          </p:nvPr>
        </p:nvSpPr>
        <p:spPr/>
        <p:txBody>
          <a:bodyPr/>
          <a:lstStyle/>
          <a:p>
            <a:fld id="{4094505E-58F2-4622-89D4-020445AF5B21}" type="slidenum">
              <a:rPr lang="en-US" smtClean="0"/>
              <a:t>13</a:t>
            </a:fld>
            <a:endParaRPr lang="en-US"/>
          </a:p>
        </p:txBody>
      </p:sp>
    </p:spTree>
    <p:extLst>
      <p:ext uri="{BB962C8B-B14F-4D97-AF65-F5344CB8AC3E}">
        <p14:creationId xmlns:p14="http://schemas.microsoft.com/office/powerpoint/2010/main" val="3053097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78E1B-71AE-48CE-BB78-8F8E5D4C566A}"/>
              </a:ext>
            </a:extLst>
          </p:cNvPr>
          <p:cNvSpPr>
            <a:spLocks noGrp="1"/>
          </p:cNvSpPr>
          <p:nvPr>
            <p:ph type="title"/>
          </p:nvPr>
        </p:nvSpPr>
        <p:spPr/>
        <p:txBody>
          <a:bodyPr/>
          <a:lstStyle/>
          <a:p>
            <a:r>
              <a:rPr lang="en-US" dirty="0"/>
              <a:t>My eight Grandparents…</a:t>
            </a:r>
          </a:p>
        </p:txBody>
      </p:sp>
      <p:pic>
        <p:nvPicPr>
          <p:cNvPr id="8" name="Content Placeholder 7" descr="A close-up of a card&#10;&#10;Description automatically generated with medium confidence">
            <a:hlinkClick r:id="rId2"/>
            <a:extLst>
              <a:ext uri="{FF2B5EF4-FFF2-40B4-BE49-F238E27FC236}">
                <a16:creationId xmlns:a16="http://schemas.microsoft.com/office/drawing/2014/main" id="{F0FCF5F7-6752-443C-A33C-4EDF8C090F2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42159" y="1247742"/>
            <a:ext cx="8148321" cy="5534709"/>
          </a:xfrm>
        </p:spPr>
      </p:pic>
      <p:sp>
        <p:nvSpPr>
          <p:cNvPr id="3" name="Slide Number Placeholder 2">
            <a:extLst>
              <a:ext uri="{FF2B5EF4-FFF2-40B4-BE49-F238E27FC236}">
                <a16:creationId xmlns:a16="http://schemas.microsoft.com/office/drawing/2014/main" id="{316965DE-7DF5-41CE-96DE-DE865FCBA31A}"/>
              </a:ext>
            </a:extLst>
          </p:cNvPr>
          <p:cNvSpPr>
            <a:spLocks noGrp="1"/>
          </p:cNvSpPr>
          <p:nvPr>
            <p:ph type="sldNum" sz="quarter" idx="12"/>
          </p:nvPr>
        </p:nvSpPr>
        <p:spPr/>
        <p:txBody>
          <a:bodyPr/>
          <a:lstStyle/>
          <a:p>
            <a:fld id="{4094505E-58F2-4622-89D4-020445AF5B21}" type="slidenum">
              <a:rPr lang="en-US" smtClean="0"/>
              <a:t>2</a:t>
            </a:fld>
            <a:endParaRPr lang="en-US"/>
          </a:p>
        </p:txBody>
      </p:sp>
    </p:spTree>
    <p:extLst>
      <p:ext uri="{BB962C8B-B14F-4D97-AF65-F5344CB8AC3E}">
        <p14:creationId xmlns:p14="http://schemas.microsoft.com/office/powerpoint/2010/main" val="3120204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35CEB-7C71-4312-A750-C2931C013226}"/>
              </a:ext>
            </a:extLst>
          </p:cNvPr>
          <p:cNvSpPr>
            <a:spLocks noGrp="1"/>
          </p:cNvSpPr>
          <p:nvPr>
            <p:ph type="title"/>
          </p:nvPr>
        </p:nvSpPr>
        <p:spPr/>
        <p:txBody>
          <a:bodyPr/>
          <a:lstStyle/>
          <a:p>
            <a:r>
              <a:rPr lang="en-US" dirty="0"/>
              <a:t>Early in April of 2022….</a:t>
            </a:r>
          </a:p>
        </p:txBody>
      </p:sp>
      <p:sp>
        <p:nvSpPr>
          <p:cNvPr id="3" name="Content Placeholder 2">
            <a:extLst>
              <a:ext uri="{FF2B5EF4-FFF2-40B4-BE49-F238E27FC236}">
                <a16:creationId xmlns:a16="http://schemas.microsoft.com/office/drawing/2014/main" id="{5354F4E1-1B7E-4DDB-A63A-3DEE2713B879}"/>
              </a:ext>
            </a:extLst>
          </p:cNvPr>
          <p:cNvSpPr>
            <a:spLocks noGrp="1"/>
          </p:cNvSpPr>
          <p:nvPr>
            <p:ph idx="1"/>
          </p:nvPr>
        </p:nvSpPr>
        <p:spPr>
          <a:xfrm>
            <a:off x="838200" y="1198880"/>
            <a:ext cx="10515600" cy="5537200"/>
          </a:xfrm>
        </p:spPr>
        <p:txBody>
          <a:bodyPr>
            <a:normAutofit lnSpcReduction="10000"/>
          </a:bodyPr>
          <a:lstStyle/>
          <a:p>
            <a:r>
              <a:rPr lang="en-US" dirty="0"/>
              <a:t>I received an </a:t>
            </a:r>
            <a:r>
              <a:rPr lang="en-US" dirty="0">
                <a:hlinkClick r:id="rId2"/>
              </a:rPr>
              <a:t>email</a:t>
            </a:r>
            <a:r>
              <a:rPr lang="en-US" dirty="0"/>
              <a:t> inquiring if I had found any more information on the Gordon possible slaveholder.  </a:t>
            </a:r>
          </a:p>
          <a:p>
            <a:r>
              <a:rPr lang="en-US" dirty="0"/>
              <a:t>The question was prompted by my son running across story about the historic John Gordon house in Gordonsville, TN.</a:t>
            </a:r>
          </a:p>
          <a:p>
            <a:r>
              <a:rPr lang="en-US" dirty="0"/>
              <a:t> </a:t>
            </a:r>
          </a:p>
          <a:p>
            <a:endParaRPr lang="en-US" dirty="0"/>
          </a:p>
          <a:p>
            <a:endParaRPr lang="en-US" dirty="0"/>
          </a:p>
          <a:p>
            <a:endParaRPr lang="en-US" dirty="0"/>
          </a:p>
          <a:p>
            <a:endParaRPr lang="en-US" dirty="0"/>
          </a:p>
          <a:p>
            <a:r>
              <a:rPr lang="en-US" dirty="0"/>
              <a:t>Oddly, I had!  Two weeks ago, the results of my Ancestry DNA became available. I match DNA with people who have </a:t>
            </a:r>
            <a:r>
              <a:rPr lang="en-US" dirty="0">
                <a:hlinkClick r:id="rId3"/>
              </a:rPr>
              <a:t>John Gordon </a:t>
            </a:r>
            <a:r>
              <a:rPr lang="en-US" dirty="0"/>
              <a:t>, </a:t>
            </a:r>
            <a:r>
              <a:rPr lang="en-US" dirty="0">
                <a:hlinkClick r:id="rId4"/>
              </a:rPr>
              <a:t>Francis and Thomas Haynes</a:t>
            </a:r>
            <a:r>
              <a:rPr lang="en-US" dirty="0"/>
              <a:t> in their Ancestry Tree. </a:t>
            </a:r>
          </a:p>
        </p:txBody>
      </p:sp>
      <p:pic>
        <p:nvPicPr>
          <p:cNvPr id="9" name="Picture 8" descr="A black and white photo of a house with trees in the front&#10;&#10;Description automatically generated with medium confidence">
            <a:extLst>
              <a:ext uri="{FF2B5EF4-FFF2-40B4-BE49-F238E27FC236}">
                <a16:creationId xmlns:a16="http://schemas.microsoft.com/office/drawing/2014/main" id="{5316A767-9949-470A-A32A-94701C58569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67091" y="2909235"/>
            <a:ext cx="2726662" cy="2054652"/>
          </a:xfrm>
          <a:prstGeom prst="rect">
            <a:avLst/>
          </a:prstGeom>
        </p:spPr>
      </p:pic>
      <p:pic>
        <p:nvPicPr>
          <p:cNvPr id="11" name="Picture 10" descr="Text, application&#10;&#10;Description automatically generated">
            <a:extLst>
              <a:ext uri="{FF2B5EF4-FFF2-40B4-BE49-F238E27FC236}">
                <a16:creationId xmlns:a16="http://schemas.microsoft.com/office/drawing/2014/main" id="{C8082F75-24EA-420C-AE55-C2D29311CAA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00333" y="2909235"/>
            <a:ext cx="4518348" cy="2264011"/>
          </a:xfrm>
          <a:prstGeom prst="rect">
            <a:avLst/>
          </a:prstGeom>
        </p:spPr>
      </p:pic>
      <p:sp>
        <p:nvSpPr>
          <p:cNvPr id="4" name="Slide Number Placeholder 3">
            <a:extLst>
              <a:ext uri="{FF2B5EF4-FFF2-40B4-BE49-F238E27FC236}">
                <a16:creationId xmlns:a16="http://schemas.microsoft.com/office/drawing/2014/main" id="{CEEF328F-03D5-4B90-B102-725FE99E5697}"/>
              </a:ext>
            </a:extLst>
          </p:cNvPr>
          <p:cNvSpPr>
            <a:spLocks noGrp="1"/>
          </p:cNvSpPr>
          <p:nvPr>
            <p:ph type="sldNum" sz="quarter" idx="12"/>
          </p:nvPr>
        </p:nvSpPr>
        <p:spPr/>
        <p:txBody>
          <a:bodyPr/>
          <a:lstStyle/>
          <a:p>
            <a:fld id="{4094505E-58F2-4622-89D4-020445AF5B21}" type="slidenum">
              <a:rPr lang="en-US" smtClean="0"/>
              <a:t>3</a:t>
            </a:fld>
            <a:endParaRPr lang="en-US"/>
          </a:p>
        </p:txBody>
      </p:sp>
    </p:spTree>
    <p:extLst>
      <p:ext uri="{BB962C8B-B14F-4D97-AF65-F5344CB8AC3E}">
        <p14:creationId xmlns:p14="http://schemas.microsoft.com/office/powerpoint/2010/main" val="3654274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6BDA5-31D8-4F41-B09C-9B87C1A5353E}"/>
              </a:ext>
            </a:extLst>
          </p:cNvPr>
          <p:cNvSpPr>
            <a:spLocks noGrp="1"/>
          </p:cNvSpPr>
          <p:nvPr>
            <p:ph type="title"/>
          </p:nvPr>
        </p:nvSpPr>
        <p:spPr/>
        <p:txBody>
          <a:bodyPr/>
          <a:lstStyle/>
          <a:p>
            <a:r>
              <a:rPr lang="en-US" dirty="0"/>
              <a:t>How it started…</a:t>
            </a:r>
          </a:p>
        </p:txBody>
      </p:sp>
      <p:sp>
        <p:nvSpPr>
          <p:cNvPr id="3" name="Content Placeholder 2">
            <a:extLst>
              <a:ext uri="{FF2B5EF4-FFF2-40B4-BE49-F238E27FC236}">
                <a16:creationId xmlns:a16="http://schemas.microsoft.com/office/drawing/2014/main" id="{23979163-B8C2-4DFA-AED8-6069AAF22C09}"/>
              </a:ext>
            </a:extLst>
          </p:cNvPr>
          <p:cNvSpPr>
            <a:spLocks noGrp="1"/>
          </p:cNvSpPr>
          <p:nvPr>
            <p:ph idx="1"/>
          </p:nvPr>
        </p:nvSpPr>
        <p:spPr>
          <a:xfrm>
            <a:off x="767080" y="1232694"/>
            <a:ext cx="10515600" cy="3319144"/>
          </a:xfrm>
        </p:spPr>
        <p:txBody>
          <a:bodyPr/>
          <a:lstStyle/>
          <a:p>
            <a:r>
              <a:rPr lang="en-US" dirty="0"/>
              <a:t>In 2016 I ran across two Black men in Smith County, TN on the 1837 Poll Tax roll, named Moore and Gordon.  </a:t>
            </a:r>
            <a:r>
              <a:rPr lang="en-US" sz="2400" dirty="0"/>
              <a:t>What a coincidence.  My Grandfather William Johnson Moore was born with the surname of Gordon.  The Gordon surname is documented in our oral history and the name change in marriage records in 1886.</a:t>
            </a:r>
          </a:p>
          <a:p>
            <a:endParaRPr lang="en-US" dirty="0"/>
          </a:p>
        </p:txBody>
      </p:sp>
      <p:pic>
        <p:nvPicPr>
          <p:cNvPr id="5" name="Picture 4" descr="Table&#10;&#10;Description automatically generated with medium confidence">
            <a:hlinkClick r:id="rId2"/>
            <a:extLst>
              <a:ext uri="{FF2B5EF4-FFF2-40B4-BE49-F238E27FC236}">
                <a16:creationId xmlns:a16="http://schemas.microsoft.com/office/drawing/2014/main" id="{E1369D00-6EE2-4C41-8CBF-2F93DE206E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5364" y="2766616"/>
            <a:ext cx="8820150" cy="1190625"/>
          </a:xfrm>
          <a:prstGeom prst="rect">
            <a:avLst/>
          </a:prstGeom>
        </p:spPr>
      </p:pic>
      <p:pic>
        <p:nvPicPr>
          <p:cNvPr id="7" name="Picture 6" descr="Text, letter&#10;&#10;Description automatically generated">
            <a:hlinkClick r:id="rId4"/>
            <a:extLst>
              <a:ext uri="{FF2B5EF4-FFF2-40B4-BE49-F238E27FC236}">
                <a16:creationId xmlns:a16="http://schemas.microsoft.com/office/drawing/2014/main" id="{9D7141AF-9A8A-495F-89D6-0F2215843E0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0800000" flipH="1" flipV="1">
            <a:off x="1015365" y="4170784"/>
            <a:ext cx="6646911" cy="2439248"/>
          </a:xfrm>
          <a:prstGeom prst="rect">
            <a:avLst/>
          </a:prstGeom>
        </p:spPr>
      </p:pic>
      <p:sp>
        <p:nvSpPr>
          <p:cNvPr id="4" name="Slide Number Placeholder 3">
            <a:extLst>
              <a:ext uri="{FF2B5EF4-FFF2-40B4-BE49-F238E27FC236}">
                <a16:creationId xmlns:a16="http://schemas.microsoft.com/office/drawing/2014/main" id="{5D1B04F4-3075-4D2E-B7CD-3A4A213E151F}"/>
              </a:ext>
            </a:extLst>
          </p:cNvPr>
          <p:cNvSpPr>
            <a:spLocks noGrp="1"/>
          </p:cNvSpPr>
          <p:nvPr>
            <p:ph type="sldNum" sz="quarter" idx="12"/>
          </p:nvPr>
        </p:nvSpPr>
        <p:spPr/>
        <p:txBody>
          <a:bodyPr/>
          <a:lstStyle/>
          <a:p>
            <a:fld id="{4094505E-58F2-4622-89D4-020445AF5B21}" type="slidenum">
              <a:rPr lang="en-US" smtClean="0"/>
              <a:t>4</a:t>
            </a:fld>
            <a:endParaRPr lang="en-US"/>
          </a:p>
        </p:txBody>
      </p:sp>
    </p:spTree>
    <p:extLst>
      <p:ext uri="{BB962C8B-B14F-4D97-AF65-F5344CB8AC3E}">
        <p14:creationId xmlns:p14="http://schemas.microsoft.com/office/powerpoint/2010/main" val="1468189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7FF50-5C36-4C18-A5B2-F3FE54CF3A2D}"/>
              </a:ext>
            </a:extLst>
          </p:cNvPr>
          <p:cNvSpPr>
            <a:spLocks noGrp="1"/>
          </p:cNvSpPr>
          <p:nvPr>
            <p:ph type="title"/>
          </p:nvPr>
        </p:nvSpPr>
        <p:spPr>
          <a:xfrm>
            <a:off x="838200" y="365125"/>
            <a:ext cx="10515600" cy="760289"/>
          </a:xfrm>
        </p:spPr>
        <p:txBody>
          <a:bodyPr>
            <a:normAutofit fontScale="90000"/>
          </a:bodyPr>
          <a:lstStyle/>
          <a:p>
            <a:r>
              <a:rPr lang="en-US" dirty="0"/>
              <a:t>Using my grandparents as starting points I attempt to find our families last slave holders </a:t>
            </a:r>
          </a:p>
        </p:txBody>
      </p:sp>
      <p:sp>
        <p:nvSpPr>
          <p:cNvPr id="3" name="Content Placeholder 2">
            <a:extLst>
              <a:ext uri="{FF2B5EF4-FFF2-40B4-BE49-F238E27FC236}">
                <a16:creationId xmlns:a16="http://schemas.microsoft.com/office/drawing/2014/main" id="{95CAE390-2485-4D6A-8675-6135CA9F6FB5}"/>
              </a:ext>
            </a:extLst>
          </p:cNvPr>
          <p:cNvSpPr>
            <a:spLocks noGrp="1"/>
          </p:cNvSpPr>
          <p:nvPr>
            <p:ph idx="1"/>
          </p:nvPr>
        </p:nvSpPr>
        <p:spPr>
          <a:xfrm>
            <a:off x="838200" y="1336432"/>
            <a:ext cx="10515600" cy="4371032"/>
          </a:xfrm>
        </p:spPr>
        <p:txBody>
          <a:bodyPr>
            <a:normAutofit lnSpcReduction="10000"/>
          </a:bodyPr>
          <a:lstStyle/>
          <a:p>
            <a:r>
              <a:rPr lang="en-US" dirty="0"/>
              <a:t>Based on </a:t>
            </a:r>
            <a:r>
              <a:rPr lang="en-US" dirty="0">
                <a:hlinkClick r:id="rId2"/>
              </a:rPr>
              <a:t>oral history </a:t>
            </a:r>
            <a:r>
              <a:rPr lang="en-US" dirty="0"/>
              <a:t>and my </a:t>
            </a:r>
            <a:r>
              <a:rPr lang="en-US" dirty="0">
                <a:hlinkClick r:id="rId3"/>
              </a:rPr>
              <a:t>grandfather’s death certificate</a:t>
            </a:r>
            <a:r>
              <a:rPr lang="en-US" dirty="0"/>
              <a:t>, I know my Great Grandfather’s name was Gilbert Gordon who lived in Smith County TN.  The connection to F. H. Gordon and John Gordon would need to be established prior to 1830 as the Poll Tax List was dated 1837.  I want to identify individuals on the 1830 and 1840 slave schedules to bolster the assertion of the  connection of Gilbert Gordon with F. H. Gordon listed on the 1837 Poll Tax List.</a:t>
            </a:r>
          </a:p>
          <a:p>
            <a:r>
              <a:rPr lang="en-US" dirty="0"/>
              <a:t>Noticing the coincidence of surnames on the Poll Tax list was not on the research plan, however attempting to identify the last slave holders of my great grandparents is the ultimate goal of recording our family history. </a:t>
            </a:r>
          </a:p>
        </p:txBody>
      </p:sp>
      <p:sp>
        <p:nvSpPr>
          <p:cNvPr id="4" name="Slide Number Placeholder 3">
            <a:extLst>
              <a:ext uri="{FF2B5EF4-FFF2-40B4-BE49-F238E27FC236}">
                <a16:creationId xmlns:a16="http://schemas.microsoft.com/office/drawing/2014/main" id="{7CD5DB9D-3FEC-4246-B025-F1F50F3AC530}"/>
              </a:ext>
            </a:extLst>
          </p:cNvPr>
          <p:cNvSpPr>
            <a:spLocks noGrp="1"/>
          </p:cNvSpPr>
          <p:nvPr>
            <p:ph type="sldNum" sz="quarter" idx="12"/>
          </p:nvPr>
        </p:nvSpPr>
        <p:spPr/>
        <p:txBody>
          <a:bodyPr/>
          <a:lstStyle/>
          <a:p>
            <a:fld id="{4094505E-58F2-4622-89D4-020445AF5B21}" type="slidenum">
              <a:rPr lang="en-US" smtClean="0"/>
              <a:t>5</a:t>
            </a:fld>
            <a:endParaRPr lang="en-US"/>
          </a:p>
        </p:txBody>
      </p:sp>
    </p:spTree>
    <p:extLst>
      <p:ext uri="{BB962C8B-B14F-4D97-AF65-F5344CB8AC3E}">
        <p14:creationId xmlns:p14="http://schemas.microsoft.com/office/powerpoint/2010/main" val="2796889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04211-7E22-4A1E-BD48-328E79D7C216}"/>
              </a:ext>
            </a:extLst>
          </p:cNvPr>
          <p:cNvSpPr>
            <a:spLocks noGrp="1"/>
          </p:cNvSpPr>
          <p:nvPr>
            <p:ph type="title"/>
          </p:nvPr>
        </p:nvSpPr>
        <p:spPr/>
        <p:txBody>
          <a:bodyPr/>
          <a:lstStyle/>
          <a:p>
            <a:r>
              <a:rPr lang="en-US" dirty="0"/>
              <a:t>Why the 1837 Poll Tax list was of interest to me beyond names… </a:t>
            </a:r>
          </a:p>
        </p:txBody>
      </p:sp>
      <p:sp>
        <p:nvSpPr>
          <p:cNvPr id="3" name="Content Placeholder 2">
            <a:extLst>
              <a:ext uri="{FF2B5EF4-FFF2-40B4-BE49-F238E27FC236}">
                <a16:creationId xmlns:a16="http://schemas.microsoft.com/office/drawing/2014/main" id="{EC5F6C70-E583-41B8-8CDD-99889D6C159B}"/>
              </a:ext>
            </a:extLst>
          </p:cNvPr>
          <p:cNvSpPr>
            <a:spLocks noGrp="1"/>
          </p:cNvSpPr>
          <p:nvPr>
            <p:ph idx="1"/>
          </p:nvPr>
        </p:nvSpPr>
        <p:spPr/>
        <p:txBody>
          <a:bodyPr/>
          <a:lstStyle/>
          <a:p>
            <a:r>
              <a:rPr lang="en-US" dirty="0"/>
              <a:t>F. H. Gordon was involved in Clinton College, an agricultural school.  My father was involved in </a:t>
            </a:r>
            <a:r>
              <a:rPr lang="en-US" dirty="0">
                <a:hlinkClick r:id="rId2"/>
              </a:rPr>
              <a:t>agricultural education</a:t>
            </a:r>
            <a:r>
              <a:rPr lang="en-US" dirty="0"/>
              <a:t>.  He graduated from </a:t>
            </a:r>
            <a:r>
              <a:rPr lang="en-US" dirty="0">
                <a:hlinkClick r:id="rId3"/>
              </a:rPr>
              <a:t>Tennessee A &amp; I </a:t>
            </a:r>
            <a:r>
              <a:rPr lang="en-US" dirty="0"/>
              <a:t>with a degree in Agriculture in 1934, during the WWII years worked as a “County Agent” in Tennessee, and during the post war years became the Agriculturist at Flanner House. It seems to be a connection with my father wanting to teach agriculture without the prospect of owning a farm.</a:t>
            </a:r>
          </a:p>
          <a:p>
            <a:r>
              <a:rPr lang="en-US" dirty="0"/>
              <a:t>Was my father aware of an ancestor being involved in agricultural education?</a:t>
            </a:r>
          </a:p>
        </p:txBody>
      </p:sp>
      <p:sp>
        <p:nvSpPr>
          <p:cNvPr id="4" name="Slide Number Placeholder 3">
            <a:extLst>
              <a:ext uri="{FF2B5EF4-FFF2-40B4-BE49-F238E27FC236}">
                <a16:creationId xmlns:a16="http://schemas.microsoft.com/office/drawing/2014/main" id="{CD31078C-5054-4C21-93CD-6E600C3DB287}"/>
              </a:ext>
            </a:extLst>
          </p:cNvPr>
          <p:cNvSpPr>
            <a:spLocks noGrp="1"/>
          </p:cNvSpPr>
          <p:nvPr>
            <p:ph type="sldNum" sz="quarter" idx="12"/>
          </p:nvPr>
        </p:nvSpPr>
        <p:spPr/>
        <p:txBody>
          <a:bodyPr/>
          <a:lstStyle/>
          <a:p>
            <a:fld id="{4094505E-58F2-4622-89D4-020445AF5B21}" type="slidenum">
              <a:rPr lang="en-US" smtClean="0"/>
              <a:t>6</a:t>
            </a:fld>
            <a:endParaRPr lang="en-US"/>
          </a:p>
        </p:txBody>
      </p:sp>
    </p:spTree>
    <p:extLst>
      <p:ext uri="{BB962C8B-B14F-4D97-AF65-F5344CB8AC3E}">
        <p14:creationId xmlns:p14="http://schemas.microsoft.com/office/powerpoint/2010/main" val="2283800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9D845-896A-4D43-A24E-B05A29D71D77}"/>
              </a:ext>
            </a:extLst>
          </p:cNvPr>
          <p:cNvSpPr>
            <a:spLocks noGrp="1"/>
          </p:cNvSpPr>
          <p:nvPr>
            <p:ph type="title"/>
          </p:nvPr>
        </p:nvSpPr>
        <p:spPr/>
        <p:txBody>
          <a:bodyPr/>
          <a:lstStyle/>
          <a:p>
            <a:r>
              <a:rPr lang="en-US" dirty="0"/>
              <a:t>More background on the Surname change</a:t>
            </a:r>
          </a:p>
        </p:txBody>
      </p:sp>
      <p:pic>
        <p:nvPicPr>
          <p:cNvPr id="12" name="Content Placeholder 11" descr="Graphical user interface, text, application&#10;&#10;Description automatically generated">
            <a:hlinkClick r:id="rId2"/>
            <a:extLst>
              <a:ext uri="{FF2B5EF4-FFF2-40B4-BE49-F238E27FC236}">
                <a16:creationId xmlns:a16="http://schemas.microsoft.com/office/drawing/2014/main" id="{6B0729B0-0BA2-4CB1-BE8D-BA95C0F9FBC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77677" y="1229360"/>
            <a:ext cx="7064164" cy="5504349"/>
          </a:xfrm>
        </p:spPr>
      </p:pic>
      <p:sp>
        <p:nvSpPr>
          <p:cNvPr id="3" name="Slide Number Placeholder 2">
            <a:extLst>
              <a:ext uri="{FF2B5EF4-FFF2-40B4-BE49-F238E27FC236}">
                <a16:creationId xmlns:a16="http://schemas.microsoft.com/office/drawing/2014/main" id="{A41D2D61-0601-4452-AF2A-13A1622917CF}"/>
              </a:ext>
            </a:extLst>
          </p:cNvPr>
          <p:cNvSpPr>
            <a:spLocks noGrp="1"/>
          </p:cNvSpPr>
          <p:nvPr>
            <p:ph type="sldNum" sz="quarter" idx="12"/>
          </p:nvPr>
        </p:nvSpPr>
        <p:spPr/>
        <p:txBody>
          <a:bodyPr/>
          <a:lstStyle/>
          <a:p>
            <a:fld id="{4094505E-58F2-4622-89D4-020445AF5B21}" type="slidenum">
              <a:rPr lang="en-US" smtClean="0"/>
              <a:t>7</a:t>
            </a:fld>
            <a:endParaRPr lang="en-US"/>
          </a:p>
        </p:txBody>
      </p:sp>
    </p:spTree>
    <p:extLst>
      <p:ext uri="{BB962C8B-B14F-4D97-AF65-F5344CB8AC3E}">
        <p14:creationId xmlns:p14="http://schemas.microsoft.com/office/powerpoint/2010/main" val="781313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DD974-48E0-4142-89D5-D20E18398710}"/>
              </a:ext>
            </a:extLst>
          </p:cNvPr>
          <p:cNvSpPr>
            <a:spLocks noGrp="1"/>
          </p:cNvSpPr>
          <p:nvPr>
            <p:ph type="title"/>
          </p:nvPr>
        </p:nvSpPr>
        <p:spPr>
          <a:xfrm>
            <a:off x="838200" y="365125"/>
            <a:ext cx="10515600" cy="710049"/>
          </a:xfrm>
        </p:spPr>
        <p:txBody>
          <a:bodyPr/>
          <a:lstStyle/>
          <a:p>
            <a:r>
              <a:rPr lang="en-US" dirty="0"/>
              <a:t>Back to the eight Grandparents…..</a:t>
            </a:r>
          </a:p>
        </p:txBody>
      </p:sp>
      <p:sp>
        <p:nvSpPr>
          <p:cNvPr id="3" name="Content Placeholder 2">
            <a:extLst>
              <a:ext uri="{FF2B5EF4-FFF2-40B4-BE49-F238E27FC236}">
                <a16:creationId xmlns:a16="http://schemas.microsoft.com/office/drawing/2014/main" id="{F84847E1-241B-48A9-8BFE-785F50085CC1}"/>
              </a:ext>
            </a:extLst>
          </p:cNvPr>
          <p:cNvSpPr>
            <a:spLocks noGrp="1"/>
          </p:cNvSpPr>
          <p:nvPr>
            <p:ph idx="1"/>
          </p:nvPr>
        </p:nvSpPr>
        <p:spPr>
          <a:xfrm>
            <a:off x="838200" y="1075174"/>
            <a:ext cx="10515600" cy="5101789"/>
          </a:xfrm>
        </p:spPr>
        <p:txBody>
          <a:bodyPr/>
          <a:lstStyle/>
          <a:p>
            <a:r>
              <a:rPr lang="en-US" dirty="0"/>
              <a:t>I have the </a:t>
            </a:r>
            <a:r>
              <a:rPr lang="en-US" dirty="0">
                <a:hlinkClick r:id="rId2"/>
              </a:rPr>
              <a:t>1880 Federal Census</a:t>
            </a:r>
            <a:r>
              <a:rPr lang="en-US" dirty="0"/>
              <a:t> Information for my 2xGF Gilbert Gordon.  Some may recognize the custom of recycling names within the family.  My middle name is Gilbert. The 1880 record places Gilbert’s birth in 1821 in Virginia.</a:t>
            </a:r>
          </a:p>
          <a:p>
            <a:r>
              <a:rPr lang="en-US" dirty="0"/>
              <a:t>I have the </a:t>
            </a:r>
            <a:r>
              <a:rPr lang="en-US" dirty="0">
                <a:hlinkClick r:id="rId3"/>
              </a:rPr>
              <a:t>1870 Federal Census</a:t>
            </a:r>
            <a:r>
              <a:rPr lang="en-US" dirty="0"/>
              <a:t> record from Giles county for Gilbert Gordon, listed as a 25-year-old being born in Tennessee.  The existence of </a:t>
            </a:r>
            <a:r>
              <a:rPr lang="en-US" dirty="0" err="1">
                <a:hlinkClick r:id="rId4"/>
              </a:rPr>
              <a:t>Freedmens’s</a:t>
            </a:r>
            <a:r>
              <a:rPr lang="en-US" dirty="0">
                <a:hlinkClick r:id="rId4"/>
              </a:rPr>
              <a:t> Bureau Outrage reports </a:t>
            </a:r>
            <a:r>
              <a:rPr lang="en-US" dirty="0"/>
              <a:t>filed in Smith County in 1866 makes me question if the 1870 Census record is reliable for tracing my ancestors. </a:t>
            </a:r>
          </a:p>
          <a:p>
            <a:r>
              <a:rPr lang="en-US" dirty="0"/>
              <a:t>I have located 1870 census records for five of my eight grandparent surnames.  Having 1870 census information is generally considered a good starting point for locating our ancestors last enslavers. </a:t>
            </a:r>
          </a:p>
        </p:txBody>
      </p:sp>
      <p:sp>
        <p:nvSpPr>
          <p:cNvPr id="4" name="Slide Number Placeholder 3">
            <a:extLst>
              <a:ext uri="{FF2B5EF4-FFF2-40B4-BE49-F238E27FC236}">
                <a16:creationId xmlns:a16="http://schemas.microsoft.com/office/drawing/2014/main" id="{85F81263-02BF-4BC4-9A86-1B89ECD6142F}"/>
              </a:ext>
            </a:extLst>
          </p:cNvPr>
          <p:cNvSpPr>
            <a:spLocks noGrp="1"/>
          </p:cNvSpPr>
          <p:nvPr>
            <p:ph type="sldNum" sz="quarter" idx="12"/>
          </p:nvPr>
        </p:nvSpPr>
        <p:spPr/>
        <p:txBody>
          <a:bodyPr/>
          <a:lstStyle/>
          <a:p>
            <a:fld id="{4094505E-58F2-4622-89D4-020445AF5B21}" type="slidenum">
              <a:rPr lang="en-US" smtClean="0"/>
              <a:t>8</a:t>
            </a:fld>
            <a:endParaRPr lang="en-US"/>
          </a:p>
        </p:txBody>
      </p:sp>
    </p:spTree>
    <p:extLst>
      <p:ext uri="{BB962C8B-B14F-4D97-AF65-F5344CB8AC3E}">
        <p14:creationId xmlns:p14="http://schemas.microsoft.com/office/powerpoint/2010/main" val="3719796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FA43F-89D0-4E10-9194-2C09125B731A}"/>
              </a:ext>
            </a:extLst>
          </p:cNvPr>
          <p:cNvSpPr>
            <a:spLocks noGrp="1"/>
          </p:cNvSpPr>
          <p:nvPr>
            <p:ph type="title"/>
          </p:nvPr>
        </p:nvSpPr>
        <p:spPr/>
        <p:txBody>
          <a:bodyPr/>
          <a:lstStyle/>
          <a:p>
            <a:r>
              <a:rPr lang="en-US" dirty="0"/>
              <a:t>Research shared in August 2020 with the </a:t>
            </a:r>
            <a:r>
              <a:rPr lang="en-US" dirty="0">
                <a:hlinkClick r:id="rId2"/>
              </a:rPr>
              <a:t>IAAGG</a:t>
            </a:r>
            <a:r>
              <a:rPr lang="en-US" dirty="0"/>
              <a:t> Tennessee Study Group</a:t>
            </a:r>
          </a:p>
        </p:txBody>
      </p:sp>
      <p:sp>
        <p:nvSpPr>
          <p:cNvPr id="3" name="Content Placeholder 2">
            <a:extLst>
              <a:ext uri="{FF2B5EF4-FFF2-40B4-BE49-F238E27FC236}">
                <a16:creationId xmlns:a16="http://schemas.microsoft.com/office/drawing/2014/main" id="{66A17325-93C0-4280-B862-973E6F3B2433}"/>
              </a:ext>
            </a:extLst>
          </p:cNvPr>
          <p:cNvSpPr>
            <a:spLocks noGrp="1"/>
          </p:cNvSpPr>
          <p:nvPr>
            <p:ph idx="1"/>
          </p:nvPr>
        </p:nvSpPr>
        <p:spPr/>
        <p:txBody>
          <a:bodyPr>
            <a:normAutofit fontScale="85000" lnSpcReduction="20000"/>
          </a:bodyPr>
          <a:lstStyle/>
          <a:p>
            <a:pPr rtl="0">
              <a:spcBef>
                <a:spcPts val="0"/>
              </a:spcBef>
              <a:spcAft>
                <a:spcPts val="0"/>
              </a:spcAft>
            </a:pPr>
            <a:r>
              <a:rPr lang="en-US" sz="1800" b="0" i="0" u="none" strike="noStrike" dirty="0">
                <a:solidFill>
                  <a:srgbClr val="000000"/>
                </a:solidFill>
                <a:effectLst/>
                <a:latin typeface="Arial" panose="020B0604020202020204" pitchFamily="34" charset="0"/>
              </a:rPr>
              <a:t>The goal is to locate documentation on my grandfather who was born around 1852 in Smith County, TN.  His last name was Gordon until he officially changed it to Moore in 1884. Below is how I searched for Gordon in Smith county, realizing his surname may not be the same as the slaveholder. I should complete this for “Moore” and look for the intersection of Gordon and Moore.  I could also look in surrounding counties.</a:t>
            </a:r>
            <a:endParaRPr lang="en-US" b="0" dirty="0">
              <a:effectLst/>
            </a:endParaRPr>
          </a:p>
          <a:p>
            <a:pPr rtl="0" fontAlgn="base">
              <a:spcBef>
                <a:spcPts val="0"/>
              </a:spcBef>
              <a:spcAft>
                <a:spcPts val="0"/>
              </a:spcAft>
              <a:buFont typeface="+mj-lt"/>
              <a:buAutoNum type="arabicPeriod"/>
            </a:pPr>
            <a:br>
              <a:rPr lang="en-US" b="0" dirty="0">
                <a:effectLst/>
              </a:rPr>
            </a:br>
            <a:r>
              <a:rPr lang="en-US" sz="1800" b="0" i="0" u="none" strike="noStrike" dirty="0">
                <a:solidFill>
                  <a:srgbClr val="000000"/>
                </a:solidFill>
                <a:effectLst/>
                <a:latin typeface="Arial" panose="020B0604020202020204" pitchFamily="34" charset="0"/>
              </a:rPr>
              <a:t>In Family Search  I did a </a:t>
            </a:r>
            <a:r>
              <a:rPr lang="en-US" sz="1800" b="0" i="0" u="sng" strike="noStrike" dirty="0">
                <a:solidFill>
                  <a:srgbClr val="1155CC"/>
                </a:solidFill>
                <a:effectLst/>
                <a:latin typeface="Arial" panose="020B0604020202020204" pitchFamily="34" charset="0"/>
                <a:hlinkClick r:id="rId3"/>
              </a:rPr>
              <a:t>search for </a:t>
            </a:r>
            <a:r>
              <a:rPr lang="en-US" sz="1800" b="0" i="0" u="sng" strike="noStrike" dirty="0" err="1">
                <a:solidFill>
                  <a:srgbClr val="1155CC"/>
                </a:solidFill>
                <a:effectLst/>
                <a:latin typeface="Arial" panose="020B0604020202020204" pitchFamily="34" charset="0"/>
                <a:hlinkClick r:id="rId3"/>
              </a:rPr>
              <a:t>Gord</a:t>
            </a:r>
            <a:r>
              <a:rPr lang="en-US" sz="1800" b="0" i="0" u="sng" strike="noStrike" dirty="0">
                <a:solidFill>
                  <a:srgbClr val="1155CC"/>
                </a:solidFill>
                <a:effectLst/>
                <a:latin typeface="Arial" panose="020B0604020202020204" pitchFamily="34" charset="0"/>
                <a:hlinkClick r:id="rId3"/>
              </a:rPr>
              <a:t>*n</a:t>
            </a:r>
            <a:r>
              <a:rPr lang="en-US" sz="1800" b="0" i="0" u="none" strike="noStrike" dirty="0">
                <a:solidFill>
                  <a:srgbClr val="000000"/>
                </a:solidFill>
                <a:effectLst/>
                <a:latin typeface="Arial" panose="020B0604020202020204" pitchFamily="34" charset="0"/>
              </a:rPr>
              <a:t> in the United States, Tennessee.  The </a:t>
            </a:r>
            <a:r>
              <a:rPr lang="en-US" sz="1800" b="0" i="0" u="sng" strike="noStrike" dirty="0">
                <a:solidFill>
                  <a:srgbClr val="1155CC"/>
                </a:solidFill>
                <a:effectLst/>
                <a:latin typeface="Arial" panose="020B0604020202020204" pitchFamily="34" charset="0"/>
                <a:hlinkClick r:id="rId4"/>
              </a:rPr>
              <a:t>results</a:t>
            </a:r>
            <a:r>
              <a:rPr lang="en-US" sz="1800" b="0" i="0" u="none" strike="noStrike" dirty="0">
                <a:solidFill>
                  <a:srgbClr val="000000"/>
                </a:solidFill>
                <a:effectLst/>
                <a:latin typeface="Arial" panose="020B0604020202020204" pitchFamily="34" charset="0"/>
              </a:rPr>
              <a:t> were.</a:t>
            </a:r>
          </a:p>
          <a:p>
            <a:pPr rtl="0" fontAlgn="base">
              <a:spcBef>
                <a:spcPts val="0"/>
              </a:spcBef>
              <a:spcAft>
                <a:spcPts val="0"/>
              </a:spcAft>
              <a:buFont typeface="+mj-lt"/>
              <a:buAutoNum type="arabicPeriod"/>
            </a:pPr>
            <a:r>
              <a:rPr lang="en-US" sz="1800" b="0" i="0" u="none" strike="noStrike" dirty="0">
                <a:solidFill>
                  <a:srgbClr val="000000"/>
                </a:solidFill>
                <a:effectLst/>
                <a:latin typeface="Arial" panose="020B0604020202020204" pitchFamily="34" charset="0"/>
              </a:rPr>
              <a:t>I then restricted the </a:t>
            </a:r>
            <a:r>
              <a:rPr lang="en-US" sz="1800" b="0" i="0" u="sng" strike="noStrike" dirty="0">
                <a:solidFill>
                  <a:srgbClr val="1155CC"/>
                </a:solidFill>
                <a:effectLst/>
                <a:latin typeface="Arial" panose="020B0604020202020204" pitchFamily="34" charset="0"/>
                <a:hlinkClick r:id="rId5"/>
              </a:rPr>
              <a:t>collections to Slave Schedules</a:t>
            </a:r>
            <a:r>
              <a:rPr lang="en-US" sz="1800" b="0" i="0" u="none" strike="noStrike" dirty="0">
                <a:solidFill>
                  <a:srgbClr val="000000"/>
                </a:solidFill>
                <a:effectLst/>
                <a:latin typeface="Arial" panose="020B0604020202020204" pitchFamily="34" charset="0"/>
              </a:rPr>
              <a:t> (I also looked for 1870 and 1880 census to confirm William, Gilbert, and Gil Gordon records are found). The </a:t>
            </a:r>
            <a:r>
              <a:rPr lang="en-US" sz="1800" b="0" i="0" u="sng" strike="noStrike" dirty="0">
                <a:solidFill>
                  <a:srgbClr val="1155CC"/>
                </a:solidFill>
                <a:effectLst/>
                <a:latin typeface="Arial" panose="020B0604020202020204" pitchFamily="34" charset="0"/>
                <a:hlinkClick r:id="rId6"/>
              </a:rPr>
              <a:t>results</a:t>
            </a:r>
            <a:r>
              <a:rPr lang="en-US" sz="1800" b="0" i="0" u="none" strike="noStrike" dirty="0">
                <a:solidFill>
                  <a:srgbClr val="000000"/>
                </a:solidFill>
                <a:effectLst/>
                <a:latin typeface="Arial" panose="020B0604020202020204" pitchFamily="34" charset="0"/>
              </a:rPr>
              <a:t> were.</a:t>
            </a:r>
          </a:p>
          <a:p>
            <a:pPr rtl="0" fontAlgn="base">
              <a:spcBef>
                <a:spcPts val="0"/>
              </a:spcBef>
              <a:spcAft>
                <a:spcPts val="0"/>
              </a:spcAft>
              <a:buFont typeface="+mj-lt"/>
              <a:buAutoNum type="arabicPeriod"/>
            </a:pPr>
            <a:r>
              <a:rPr lang="en-US" sz="1800" b="0" i="0" u="none" strike="noStrike" dirty="0">
                <a:solidFill>
                  <a:srgbClr val="000000"/>
                </a:solidFill>
                <a:effectLst/>
                <a:latin typeface="Arial" panose="020B0604020202020204" pitchFamily="34" charset="0"/>
              </a:rPr>
              <a:t>I then restricted locations to Smith county. </a:t>
            </a:r>
            <a:r>
              <a:rPr lang="en-US" sz="1800" b="0" i="0" u="sng" strike="noStrike" dirty="0">
                <a:solidFill>
                  <a:srgbClr val="1155CC"/>
                </a:solidFill>
                <a:effectLst/>
                <a:latin typeface="Arial" panose="020B0604020202020204" pitchFamily="34" charset="0"/>
                <a:hlinkClick r:id="rId7"/>
              </a:rPr>
              <a:t>Eight slave schedule records</a:t>
            </a:r>
            <a:r>
              <a:rPr lang="en-US" sz="1800" b="0" i="0" u="none" strike="noStrike" dirty="0">
                <a:solidFill>
                  <a:srgbClr val="000000"/>
                </a:solidFill>
                <a:effectLst/>
                <a:latin typeface="Arial" panose="020B0604020202020204" pitchFamily="34" charset="0"/>
              </a:rPr>
              <a:t> were found.  Interestingly, </a:t>
            </a:r>
            <a:r>
              <a:rPr lang="en-US" sz="1800" b="0" i="0" u="sng" strike="noStrike" dirty="0">
                <a:solidFill>
                  <a:srgbClr val="1155CC"/>
                </a:solidFill>
                <a:effectLst/>
                <a:latin typeface="Arial" panose="020B0604020202020204" pitchFamily="34" charset="0"/>
                <a:hlinkClick r:id="rId8"/>
              </a:rPr>
              <a:t>Kyle Gordon</a:t>
            </a:r>
            <a:r>
              <a:rPr lang="en-US" sz="1800" b="0" i="0" u="none" strike="noStrike" dirty="0">
                <a:solidFill>
                  <a:srgbClr val="000000"/>
                </a:solidFill>
                <a:effectLst/>
                <a:latin typeface="Arial" panose="020B0604020202020204" pitchFamily="34" charset="0"/>
              </a:rPr>
              <a:t> who had 14 slaves (only 3 males over 2 years old), is listed on the same page as </a:t>
            </a:r>
            <a:r>
              <a:rPr lang="en-US" sz="1800" b="0" i="0" u="sng" strike="noStrike" dirty="0">
                <a:solidFill>
                  <a:srgbClr val="1155CC"/>
                </a:solidFill>
                <a:effectLst/>
                <a:latin typeface="Arial" panose="020B0604020202020204" pitchFamily="34" charset="0"/>
                <a:hlinkClick r:id="rId9"/>
              </a:rPr>
              <a:t>W. W. Moore</a:t>
            </a:r>
            <a:r>
              <a:rPr lang="en-US" sz="1800" b="0" i="0" u="none" strike="noStrike" dirty="0">
                <a:solidFill>
                  <a:srgbClr val="000000"/>
                </a:solidFill>
                <a:effectLst/>
                <a:latin typeface="Arial" panose="020B0604020202020204" pitchFamily="34" charset="0"/>
              </a:rPr>
              <a:t> who only had one slave, a 14-year-old male.  To the point of the number of slaves typically held in Middle TN, Alice Gordon had 36 enslaved persons (“good” practice would suggest a female owner having more than ten enslaved would require an overseer).  </a:t>
            </a:r>
          </a:p>
          <a:p>
            <a:r>
              <a:rPr lang="en-US" b="0" dirty="0">
                <a:solidFill>
                  <a:srgbClr val="00B050"/>
                </a:solidFill>
                <a:effectLst/>
              </a:rPr>
              <a:t>The efforts of August 2020 demonstrated I continued to look for a connection.  Having a point of reference in the 1830’s to the Gordon surnames adds to my confidence that the recent connection via DNA are the Gordon’s I’m looking for. I have sent messages to the five DNA matched individuals.</a:t>
            </a:r>
          </a:p>
          <a:p>
            <a:r>
              <a:rPr lang="en-US" b="0" dirty="0">
                <a:solidFill>
                  <a:srgbClr val="00B050"/>
                </a:solidFill>
                <a:effectLst/>
                <a:hlinkClick r:id="rId10"/>
              </a:rPr>
              <a:t>Link to meeting recording segment</a:t>
            </a:r>
            <a:br>
              <a:rPr lang="en-US" b="0" dirty="0">
                <a:solidFill>
                  <a:srgbClr val="00B050"/>
                </a:solidFill>
                <a:effectLst/>
              </a:rPr>
            </a:br>
            <a:endParaRPr lang="en-US" dirty="0">
              <a:solidFill>
                <a:srgbClr val="00B050"/>
              </a:solidFill>
            </a:endParaRPr>
          </a:p>
        </p:txBody>
      </p:sp>
      <p:sp>
        <p:nvSpPr>
          <p:cNvPr id="4" name="Slide Number Placeholder 3">
            <a:extLst>
              <a:ext uri="{FF2B5EF4-FFF2-40B4-BE49-F238E27FC236}">
                <a16:creationId xmlns:a16="http://schemas.microsoft.com/office/drawing/2014/main" id="{A6F34722-63B4-4BBA-85D6-E562CD955A2B}"/>
              </a:ext>
            </a:extLst>
          </p:cNvPr>
          <p:cNvSpPr>
            <a:spLocks noGrp="1"/>
          </p:cNvSpPr>
          <p:nvPr>
            <p:ph type="sldNum" sz="quarter" idx="12"/>
          </p:nvPr>
        </p:nvSpPr>
        <p:spPr/>
        <p:txBody>
          <a:bodyPr/>
          <a:lstStyle/>
          <a:p>
            <a:fld id="{4094505E-58F2-4622-89D4-020445AF5B21}" type="slidenum">
              <a:rPr lang="en-US" smtClean="0"/>
              <a:t>9</a:t>
            </a:fld>
            <a:endParaRPr lang="en-US"/>
          </a:p>
        </p:txBody>
      </p:sp>
    </p:spTree>
    <p:extLst>
      <p:ext uri="{BB962C8B-B14F-4D97-AF65-F5344CB8AC3E}">
        <p14:creationId xmlns:p14="http://schemas.microsoft.com/office/powerpoint/2010/main" val="1335370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900</TotalTime>
  <Words>905</Words>
  <Application>Microsoft Office PowerPoint</Application>
  <PresentationFormat>Widescreen</PresentationFormat>
  <Paragraphs>49</Paragraphs>
  <Slides>13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Calibri</vt:lpstr>
      <vt:lpstr>Calibri Light</vt:lpstr>
      <vt:lpstr>Office Theme</vt:lpstr>
      <vt:lpstr>Acrobat Document</vt:lpstr>
      <vt:lpstr>An attempt to validate a possible slaveholder?</vt:lpstr>
      <vt:lpstr>My eight Grandparents…</vt:lpstr>
      <vt:lpstr>Early in April of 2022….</vt:lpstr>
      <vt:lpstr>How it started…</vt:lpstr>
      <vt:lpstr>Using my grandparents as starting points I attempt to find our families last slave holders </vt:lpstr>
      <vt:lpstr>Why the 1837 Poll Tax list was of interest to me beyond names… </vt:lpstr>
      <vt:lpstr>More background on the Surname change</vt:lpstr>
      <vt:lpstr>Back to the eight Grandparents…..</vt:lpstr>
      <vt:lpstr>Research shared in August 2020 with the IAAGG Tennessee Study Group</vt:lpstr>
      <vt:lpstr>I will continue to search for documents</vt:lpstr>
      <vt:lpstr>John Joseph Gordon Connection?</vt:lpstr>
      <vt:lpstr>Quite a bit of work to do…</vt:lpstr>
      <vt:lpstr>More research is needed…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Possible slaveholder?</dc:title>
  <dc:creator>john.gilbert.moore.sr@gmail.com</dc:creator>
  <cp:lastModifiedBy>john.gilbert.moore.sr@gmail.com</cp:lastModifiedBy>
  <cp:revision>19</cp:revision>
  <cp:lastPrinted>2022-04-21T15:07:04Z</cp:lastPrinted>
  <dcterms:created xsi:type="dcterms:W3CDTF">2022-04-20T17:19:58Z</dcterms:created>
  <dcterms:modified xsi:type="dcterms:W3CDTF">2022-04-21T19:23:07Z</dcterms:modified>
</cp:coreProperties>
</file>